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7" r:id="rId2"/>
    <p:sldId id="258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337" r:id="rId13"/>
    <p:sldId id="338" r:id="rId14"/>
    <p:sldId id="287" r:id="rId15"/>
    <p:sldId id="299" r:id="rId16"/>
    <p:sldId id="300" r:id="rId17"/>
    <p:sldId id="301" r:id="rId18"/>
    <p:sldId id="302" r:id="rId19"/>
    <p:sldId id="303" r:id="rId20"/>
    <p:sldId id="305" r:id="rId21"/>
    <p:sldId id="304" r:id="rId22"/>
    <p:sldId id="306" r:id="rId23"/>
    <p:sldId id="307" r:id="rId24"/>
    <p:sldId id="309" r:id="rId25"/>
    <p:sldId id="308" r:id="rId26"/>
    <p:sldId id="310" r:id="rId27"/>
    <p:sldId id="311" r:id="rId28"/>
    <p:sldId id="312" r:id="rId29"/>
    <p:sldId id="313" r:id="rId30"/>
    <p:sldId id="317" r:id="rId31"/>
    <p:sldId id="318" r:id="rId32"/>
    <p:sldId id="322" r:id="rId33"/>
    <p:sldId id="319" r:id="rId34"/>
    <p:sldId id="323" r:id="rId35"/>
    <p:sldId id="320" r:id="rId36"/>
    <p:sldId id="321" r:id="rId37"/>
    <p:sldId id="324" r:id="rId38"/>
    <p:sldId id="332" r:id="rId39"/>
    <p:sldId id="336" r:id="rId40"/>
    <p:sldId id="335" r:id="rId41"/>
    <p:sldId id="334" r:id="rId42"/>
    <p:sldId id="333" r:id="rId43"/>
    <p:sldId id="331" r:id="rId44"/>
    <p:sldId id="330" r:id="rId45"/>
    <p:sldId id="329" r:id="rId46"/>
    <p:sldId id="328" r:id="rId47"/>
    <p:sldId id="327" r:id="rId48"/>
    <p:sldId id="339" r:id="rId49"/>
    <p:sldId id="259" r:id="rId50"/>
    <p:sldId id="261" r:id="rId51"/>
    <p:sldId id="260" r:id="rId52"/>
    <p:sldId id="263" r:id="rId53"/>
    <p:sldId id="264" r:id="rId54"/>
    <p:sldId id="265" r:id="rId55"/>
    <p:sldId id="266" r:id="rId56"/>
    <p:sldId id="262" r:id="rId57"/>
    <p:sldId id="267" r:id="rId58"/>
    <p:sldId id="268" r:id="rId59"/>
    <p:sldId id="269" r:id="rId60"/>
    <p:sldId id="270" r:id="rId61"/>
    <p:sldId id="271" r:id="rId62"/>
    <p:sldId id="272" r:id="rId63"/>
    <p:sldId id="273" r:id="rId64"/>
    <p:sldId id="281" r:id="rId65"/>
    <p:sldId id="282" r:id="rId66"/>
    <p:sldId id="274" r:id="rId67"/>
    <p:sldId id="275" r:id="rId68"/>
    <p:sldId id="276" r:id="rId69"/>
    <p:sldId id="277" r:id="rId70"/>
    <p:sldId id="279" r:id="rId71"/>
    <p:sldId id="280" r:id="rId72"/>
    <p:sldId id="283" r:id="rId73"/>
    <p:sldId id="284" r:id="rId74"/>
    <p:sldId id="285" r:id="rId75"/>
    <p:sldId id="286" r:id="rId76"/>
    <p:sldId id="316" r:id="rId77"/>
    <p:sldId id="315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13"/>
  </p:normalViewPr>
  <p:slideViewPr>
    <p:cSldViewPr snapToGrid="0" snapToObjects="1" showGuides="1">
      <p:cViewPr varScale="1">
        <p:scale>
          <a:sx n="88" d="100"/>
          <a:sy n="88" d="100"/>
        </p:scale>
        <p:origin x="184" y="91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26BE9-4BD3-2F4E-8880-3CBA8FEFBF60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9474C-722D-5148-8329-5E3F5AB3C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70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74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9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36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9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32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3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61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9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66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9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64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2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4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0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4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0.emf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0.emf"/><Relationship Id="rId5" Type="http://schemas.openxmlformats.org/officeDocument/2006/relationships/image" Target="../media/image53.emf"/><Relationship Id="rId6" Type="http://schemas.openxmlformats.org/officeDocument/2006/relationships/image" Target="../media/image5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0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0.emf"/><Relationship Id="rId5" Type="http://schemas.openxmlformats.org/officeDocument/2006/relationships/image" Target="../media/image53.emf"/><Relationship Id="rId6" Type="http://schemas.openxmlformats.org/officeDocument/2006/relationships/image" Target="../media/image55.emf"/><Relationship Id="rId7" Type="http://schemas.openxmlformats.org/officeDocument/2006/relationships/image" Target="../media/image5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0.emf"/><Relationship Id="rId5" Type="http://schemas.openxmlformats.org/officeDocument/2006/relationships/image" Target="../media/image53.emf"/><Relationship Id="rId6" Type="http://schemas.openxmlformats.org/officeDocument/2006/relationships/image" Target="../media/image55.emf"/><Relationship Id="rId7" Type="http://schemas.openxmlformats.org/officeDocument/2006/relationships/image" Target="../media/image5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0.emf"/><Relationship Id="rId5" Type="http://schemas.openxmlformats.org/officeDocument/2006/relationships/image" Target="../media/image53.emf"/><Relationship Id="rId6" Type="http://schemas.openxmlformats.org/officeDocument/2006/relationships/image" Target="../media/image55.emf"/><Relationship Id="rId7" Type="http://schemas.openxmlformats.org/officeDocument/2006/relationships/image" Target="../media/image57.emf"/><Relationship Id="rId8" Type="http://schemas.openxmlformats.org/officeDocument/2006/relationships/image" Target="../media/image5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918" y="1122363"/>
            <a:ext cx="9377082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Lecture 22: Machine Translation: Syntax and Neural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76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slides from Philipp </a:t>
            </a:r>
            <a:r>
              <a:rPr lang="en-US" dirty="0" smtClean="0"/>
              <a:t>Koehn, Adam </a:t>
            </a:r>
            <a:r>
              <a:rPr lang="en-US" smtClean="0"/>
              <a:t>Lopez, Chris </a:t>
            </a:r>
            <a:r>
              <a:rPr lang="en-US" dirty="0" smtClean="0"/>
              <a:t>Manning, Richard </a:t>
            </a:r>
            <a:r>
              <a:rPr lang="en-US" dirty="0" err="1" smtClean="0"/>
              <a:t>Socher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 smtClean="0"/>
              <a:t>USC </a:t>
            </a:r>
            <a:r>
              <a:rPr lang="en-US" dirty="0" err="1" smtClean="0"/>
              <a:t>VSoE</a:t>
            </a:r>
            <a:r>
              <a:rPr lang="en-US" dirty="0" smtClean="0"/>
              <a:t>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smtClean="0"/>
              <a:t>November 15, </a:t>
            </a:r>
            <a:r>
              <a:rPr lang="en-US" dirty="0" smtClean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75568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9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36" y="0"/>
            <a:ext cx="10018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6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Regularities Between Languages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433" y="1736046"/>
            <a:ext cx="5137738" cy="51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0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Regularities </a:t>
            </a:r>
            <a:r>
              <a:rPr lang="en-US" smtClean="0"/>
              <a:t>Between Languages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86" y="1251857"/>
            <a:ext cx="7474857" cy="560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tough to capture this with PBMT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do a very good job of scoring permutation</a:t>
            </a:r>
          </a:p>
          <a:p>
            <a:r>
              <a:rPr lang="en-US" dirty="0" smtClean="0"/>
              <a:t>In practice, PBMT between very different word orders doesn't work well</a:t>
            </a:r>
          </a:p>
          <a:p>
            <a:r>
              <a:rPr lang="en-US" dirty="0" smtClean="0"/>
              <a:t>It would be nice if we could capture linguistic regularities between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2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2"/>
          <p:cNvSpPr/>
          <p:nvPr/>
        </p:nvSpPr>
        <p:spPr>
          <a:xfrm>
            <a:off x="1619922" y="1290918"/>
            <a:ext cx="8952155" cy="4733365"/>
          </a:xfrm>
          <a:prstGeom prst="triangl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30754" y="6024283"/>
            <a:ext cx="1178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Source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076204" y="6024283"/>
            <a:ext cx="1085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Target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619922" y="4107543"/>
            <a:ext cx="1457107" cy="158205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8770861">
            <a:off x="850226" y="4449482"/>
            <a:ext cx="2717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Analysis (parsing)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129486" y="4223657"/>
            <a:ext cx="1442591" cy="1465943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656258">
            <a:off x="8946373" y="4861167"/>
            <a:ext cx="4491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Generation </a:t>
            </a:r>
          </a:p>
          <a:p>
            <a:r>
              <a:rPr lang="en-US" sz="2800" dirty="0" smtClean="0"/>
              <a:t>(read off leaves)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644392" y="3628287"/>
            <a:ext cx="5035151" cy="717908"/>
            <a:chOff x="3644392" y="3628287"/>
            <a:chExt cx="5035151" cy="717908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3644392" y="4297503"/>
              <a:ext cx="5035151" cy="48692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859846" y="3628287"/>
              <a:ext cx="27413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Syntactic Transfer</a:t>
              </a:r>
              <a:endParaRPr lang="en-US" sz="2800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281149" y="618853"/>
            <a:ext cx="1761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Interlingua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867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</a:t>
            </a:r>
            <a:r>
              <a:rPr lang="en-US" dirty="0"/>
              <a:t>l</a:t>
            </a:r>
            <a:r>
              <a:rPr lang="en-US" dirty="0" smtClean="0"/>
              <a:t>anguage </a:t>
            </a:r>
            <a:r>
              <a:rPr lang="en-US" dirty="0"/>
              <a:t>s</a:t>
            </a:r>
            <a:r>
              <a:rPr lang="en-US" dirty="0" smtClean="0"/>
              <a:t>tructure can be induced from word alignments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20953" r="21435" b="14919"/>
          <a:stretch/>
        </p:blipFill>
        <p:spPr>
          <a:xfrm>
            <a:off x="3294742" y="1886857"/>
            <a:ext cx="5602515" cy="43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3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13600" y="1857829"/>
            <a:ext cx="4383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we now start calling these</a:t>
            </a:r>
          </a:p>
          <a:p>
            <a:r>
              <a:rPr lang="en-US" dirty="0" smtClean="0"/>
              <a:t>pairs "rules" instead of "phrases"</a:t>
            </a:r>
          </a:p>
          <a:p>
            <a:r>
              <a:rPr lang="en-US" dirty="0" smtClean="0"/>
              <a:t>since they won't simply be phrases any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8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2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Add more linguistic information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0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94514" y="2583543"/>
            <a:ext cx="2685143" cy="537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509045" y="2398877"/>
            <a:ext cx="1722482" cy="369332"/>
            <a:chOff x="3492716" y="947449"/>
            <a:chExt cx="1722482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3492716" y="947449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X</a:t>
              </a:r>
              <a:r>
                <a:rPr lang="en-US" dirty="0" smtClean="0"/>
                <a:t> </a:t>
              </a:r>
              <a:r>
                <a:rPr lang="en-US" u="sng" dirty="0" smtClean="0"/>
                <a:t>Y</a:t>
              </a:r>
              <a:endParaRPr lang="en-US" u="sng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081286" y="9474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99938" y="94744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Y</a:t>
              </a:r>
              <a:r>
                <a:rPr lang="en-US" dirty="0" smtClean="0"/>
                <a:t> of </a:t>
              </a:r>
              <a:r>
                <a:rPr lang="en-US" u="sng" dirty="0" smtClean="0"/>
                <a:t>X</a:t>
              </a:r>
              <a:endParaRPr 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6005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Explicit Syntax?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485" y="5689599"/>
            <a:ext cx="10515600" cy="1692049"/>
          </a:xfrm>
        </p:spPr>
        <p:txBody>
          <a:bodyPr/>
          <a:lstStyle/>
          <a:p>
            <a:r>
              <a:rPr lang="en-US" dirty="0" smtClean="0"/>
              <a:t>If you have parsers, you can enforce the replacements to be syntactically well-formed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6" b="17778"/>
          <a:stretch/>
        </p:blipFill>
        <p:spPr>
          <a:xfrm>
            <a:off x="1243533" y="1255485"/>
            <a:ext cx="9704934" cy="43470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68343" y="2119086"/>
            <a:ext cx="3106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Extract if licensed by alignment</a:t>
            </a:r>
          </a:p>
          <a:p>
            <a:r>
              <a:rPr lang="en-US" dirty="0" smtClean="0"/>
              <a:t>and licensed by both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5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Syntax on Source and Target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Too restrictive </a:t>
            </a:r>
            <a:r>
              <a:rPr lang="mr-IN" dirty="0" smtClean="0"/>
              <a:t>–</a:t>
            </a:r>
            <a:r>
              <a:rPr lang="en-US" dirty="0" smtClean="0"/>
              <a:t> far fewer rules can be extracted</a:t>
            </a:r>
          </a:p>
          <a:p>
            <a:r>
              <a:rPr lang="en-US" dirty="0" smtClean="0"/>
              <a:t>We don't always have good syntactic parsers for both languages</a:t>
            </a:r>
          </a:p>
          <a:p>
            <a:pPr lvl="1"/>
            <a:r>
              <a:rPr lang="en-US" dirty="0" smtClean="0"/>
              <a:t>We do have them for English</a:t>
            </a:r>
          </a:p>
          <a:p>
            <a:r>
              <a:rPr lang="en-US" dirty="0" smtClean="0"/>
              <a:t>Solution: Syntax on only one side of the data (typically the English side) </a:t>
            </a:r>
          </a:p>
          <a:p>
            <a:pPr lvl="1"/>
            <a:r>
              <a:rPr lang="en-US" dirty="0" smtClean="0"/>
              <a:t>Intuition: when translating, input already has correct syntax; only need to worry about the output</a:t>
            </a:r>
          </a:p>
          <a:p>
            <a:pPr lvl="1"/>
            <a:r>
              <a:rPr lang="en-US" dirty="0" smtClean="0"/>
              <a:t>Algorithm due to (Galley, Hopkins, Knight, </a:t>
            </a:r>
            <a:r>
              <a:rPr lang="en-US" dirty="0" err="1" smtClean="0"/>
              <a:t>Marcu</a:t>
            </a:r>
            <a:r>
              <a:rPr lang="en-US" dirty="0" smtClean="0"/>
              <a:t>, 2004) ('GHKM') </a:t>
            </a:r>
          </a:p>
          <a:p>
            <a:r>
              <a:rPr lang="en-US" dirty="0" smtClean="0"/>
              <a:t>Find rules that obey alignment and syntactic constraints</a:t>
            </a:r>
          </a:p>
          <a:p>
            <a:r>
              <a:rPr lang="en-US" dirty="0" smtClean="0"/>
              <a:t>Find 'tiling' of tree, string, alignment for rules with variable positions</a:t>
            </a:r>
          </a:p>
          <a:p>
            <a:pPr lvl="1"/>
            <a:r>
              <a:rPr lang="en-US" dirty="0" smtClean="0"/>
              <a:t>equivalent to 'subtracting' smaller rules from larger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6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2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20457" y="5210629"/>
            <a:ext cx="4093029" cy="783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386" y="5302250"/>
            <a:ext cx="1955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2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20457" y="5210629"/>
            <a:ext cx="4093029" cy="783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907" y="5210629"/>
            <a:ext cx="1993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20457" y="5210629"/>
            <a:ext cx="4093029" cy="783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443" y="5210629"/>
            <a:ext cx="18034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6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46" y="0"/>
            <a:ext cx="9355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62515" y="5210629"/>
            <a:ext cx="5849256" cy="783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5210629"/>
            <a:ext cx="3073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20457" y="5210629"/>
            <a:ext cx="4093029" cy="783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0" y="5098143"/>
            <a:ext cx="2514600" cy="121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23428" y="5279348"/>
            <a:ext cx="459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"If you have translated a subtree rooted in PRP,</a:t>
            </a:r>
          </a:p>
          <a:p>
            <a:r>
              <a:rPr lang="en-US" dirty="0" smtClean="0"/>
              <a:t>you can insert "to" and make a PP"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758" y="1048657"/>
            <a:ext cx="2514600" cy="121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73690" y="1658257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minus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075" y="2096308"/>
            <a:ext cx="1993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54514" y="5279348"/>
            <a:ext cx="7082972" cy="783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485" y="4983478"/>
            <a:ext cx="3708400" cy="121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84367" y="5279348"/>
            <a:ext cx="56028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"If you have translated a subtree rooted in DT followed</a:t>
            </a:r>
          </a:p>
          <a:p>
            <a:r>
              <a:rPr lang="en-US" dirty="0" smtClean="0"/>
              <a:t>by a subtree rooted in NNS, you have translated a subtree</a:t>
            </a:r>
          </a:p>
          <a:p>
            <a:r>
              <a:rPr lang="en-US" dirty="0" smtClean="0"/>
              <a:t>rooted in NP"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5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10971" y="5210629"/>
            <a:ext cx="7082972" cy="783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595" y="704949"/>
            <a:ext cx="5627505" cy="15737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16596" y="5278553"/>
            <a:ext cx="59619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"If you have translated a subtree rooted in PP followed</a:t>
            </a:r>
          </a:p>
          <a:p>
            <a:r>
              <a:rPr lang="en-US" dirty="0" smtClean="0"/>
              <a:t>by a subtree rooted in NP, followed by the word </a:t>
            </a:r>
            <a:r>
              <a:rPr lang="en-US" dirty="0" err="1" smtClean="0"/>
              <a:t>aushändigen</a:t>
            </a:r>
            <a:r>
              <a:rPr lang="en-US" dirty="0" smtClean="0"/>
              <a:t>,</a:t>
            </a:r>
          </a:p>
          <a:p>
            <a:r>
              <a:rPr lang="en-US" dirty="0" smtClean="0"/>
              <a:t>you can translate "passing on" + the PP translation + the NP"</a:t>
            </a:r>
          </a:p>
        </p:txBody>
      </p:sp>
    </p:spTree>
    <p:extLst>
      <p:ext uri="{BB962C8B-B14F-4D97-AF65-F5344CB8AC3E}">
        <p14:creationId xmlns:p14="http://schemas.microsoft.com/office/powerpoint/2010/main" val="61044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78742" y="5196115"/>
            <a:ext cx="7576457" cy="783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786" y="1149350"/>
            <a:ext cx="35814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2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57281" y="5196115"/>
            <a:ext cx="5254172" cy="783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665" y="1115786"/>
            <a:ext cx="32385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8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2" y="898072"/>
            <a:ext cx="3530600" cy="73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657" y="1266372"/>
            <a:ext cx="4724400" cy="72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792" y="1990272"/>
            <a:ext cx="4076700" cy="9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13" b="27408"/>
          <a:stretch/>
        </p:blipFill>
        <p:spPr>
          <a:xfrm>
            <a:off x="838200" y="1988456"/>
            <a:ext cx="9704934" cy="371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3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a lot like parsing, with extra annotation</a:t>
            </a:r>
            <a:br>
              <a:rPr lang="en-US" dirty="0" smtClean="0"/>
            </a:br>
            <a:r>
              <a:rPr lang="en-US" dirty="0" smtClean="0"/>
              <a:t>that explains how the English side is built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1657" y="55517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0848" y="55517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762" y="555171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12429" y="5551714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Tasse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23288" y="5551714"/>
            <a:ext cx="7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Kaffee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24686" y="5551714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trinken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989708"/>
              </p:ext>
            </p:extLst>
          </p:nvPr>
        </p:nvGraphicFramePr>
        <p:xfrm>
          <a:off x="1848428" y="5001380"/>
          <a:ext cx="812800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35173"/>
              </p:ext>
            </p:extLst>
          </p:nvPr>
        </p:nvGraphicFramePr>
        <p:xfrm>
          <a:off x="2413032" y="4540793"/>
          <a:ext cx="677333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56212"/>
              </p:ext>
            </p:extLst>
          </p:nvPr>
        </p:nvGraphicFramePr>
        <p:xfrm>
          <a:off x="3203095" y="4080206"/>
          <a:ext cx="5418668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86152"/>
              </p:ext>
            </p:extLst>
          </p:nvPr>
        </p:nvGraphicFramePr>
        <p:xfrm>
          <a:off x="3869321" y="3556365"/>
          <a:ext cx="4064001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04360"/>
              </p:ext>
            </p:extLst>
          </p:nvPr>
        </p:nvGraphicFramePr>
        <p:xfrm>
          <a:off x="4445032" y="3058160"/>
          <a:ext cx="27093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857"/>
              </p:ext>
            </p:extLst>
          </p:nvPr>
        </p:nvGraphicFramePr>
        <p:xfrm>
          <a:off x="5185988" y="2597573"/>
          <a:ext cx="135466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848428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34923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43346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51769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52680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428444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666222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30" y="2066307"/>
            <a:ext cx="1752600" cy="863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40" y="3243580"/>
            <a:ext cx="1752600" cy="863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898" y="1792335"/>
            <a:ext cx="1231900" cy="863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390743" y="2438400"/>
            <a:ext cx="2316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 foreign side,</a:t>
            </a:r>
          </a:p>
          <a:p>
            <a:r>
              <a:rPr lang="en-US" dirty="0" smtClean="0"/>
              <a:t>store nonterminal </a:t>
            </a:r>
          </a:p>
          <a:p>
            <a:r>
              <a:rPr lang="en-US" dirty="0" smtClean="0"/>
              <a:t>in appropriate cell,</a:t>
            </a:r>
          </a:p>
          <a:p>
            <a:r>
              <a:rPr lang="en-US" dirty="0" smtClean="0"/>
              <a:t>build tree from </a:t>
            </a:r>
            <a:r>
              <a:rPr lang="en-US" dirty="0" err="1" smtClean="0"/>
              <a:t>english</a:t>
            </a:r>
            <a:endParaRPr lang="en-US" dirty="0" smtClean="0"/>
          </a:p>
          <a:p>
            <a:r>
              <a:rPr lang="en-US" dirty="0" smtClean="0"/>
              <a:t>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a lot like parsing, with extra annotation</a:t>
            </a:r>
            <a:br>
              <a:rPr lang="en-US" dirty="0" smtClean="0"/>
            </a:br>
            <a:r>
              <a:rPr lang="en-US" dirty="0" smtClean="0"/>
              <a:t>that explains how the English side is built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1657" y="55517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0848" y="55517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762" y="555171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12429" y="5551714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Tasse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23288" y="5551714"/>
            <a:ext cx="7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Kaffee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24686" y="5551714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trinken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020414"/>
              </p:ext>
            </p:extLst>
          </p:nvPr>
        </p:nvGraphicFramePr>
        <p:xfrm>
          <a:off x="1848428" y="5001380"/>
          <a:ext cx="812800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0-1 PRO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35173"/>
              </p:ext>
            </p:extLst>
          </p:nvPr>
        </p:nvGraphicFramePr>
        <p:xfrm>
          <a:off x="2413032" y="4540793"/>
          <a:ext cx="677333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56212"/>
              </p:ext>
            </p:extLst>
          </p:nvPr>
        </p:nvGraphicFramePr>
        <p:xfrm>
          <a:off x="3203095" y="4080206"/>
          <a:ext cx="5418668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86152"/>
              </p:ext>
            </p:extLst>
          </p:nvPr>
        </p:nvGraphicFramePr>
        <p:xfrm>
          <a:off x="3869321" y="3556365"/>
          <a:ext cx="4064001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04360"/>
              </p:ext>
            </p:extLst>
          </p:nvPr>
        </p:nvGraphicFramePr>
        <p:xfrm>
          <a:off x="4445032" y="3058160"/>
          <a:ext cx="27093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857"/>
              </p:ext>
            </p:extLst>
          </p:nvPr>
        </p:nvGraphicFramePr>
        <p:xfrm>
          <a:off x="5185988" y="2597573"/>
          <a:ext cx="135466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244" y="2334873"/>
            <a:ext cx="660400" cy="7747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48428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34923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43346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51769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52680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428444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666222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0" y="2066307"/>
            <a:ext cx="1752600" cy="863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40" y="3243580"/>
            <a:ext cx="1752600" cy="863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898" y="1792335"/>
            <a:ext cx="12319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0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3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a lot like parsing, with extra annotation</a:t>
            </a:r>
            <a:br>
              <a:rPr lang="en-US" dirty="0" smtClean="0"/>
            </a:br>
            <a:r>
              <a:rPr lang="en-US" dirty="0" smtClean="0"/>
              <a:t>that explains how the English side is built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1657" y="55517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0848" y="55517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762" y="555171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12429" y="5551714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Tasse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23288" y="5551714"/>
            <a:ext cx="7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Kaffee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24686" y="5551714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trinken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719323"/>
              </p:ext>
            </p:extLst>
          </p:nvPr>
        </p:nvGraphicFramePr>
        <p:xfrm>
          <a:off x="1848428" y="5001380"/>
          <a:ext cx="812800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0-1 PRO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4-5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35173"/>
              </p:ext>
            </p:extLst>
          </p:nvPr>
        </p:nvGraphicFramePr>
        <p:xfrm>
          <a:off x="2413032" y="4540793"/>
          <a:ext cx="677333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56212"/>
              </p:ext>
            </p:extLst>
          </p:nvPr>
        </p:nvGraphicFramePr>
        <p:xfrm>
          <a:off x="3203095" y="4080206"/>
          <a:ext cx="5418668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86152"/>
              </p:ext>
            </p:extLst>
          </p:nvPr>
        </p:nvGraphicFramePr>
        <p:xfrm>
          <a:off x="3869321" y="3556365"/>
          <a:ext cx="4064001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04360"/>
              </p:ext>
            </p:extLst>
          </p:nvPr>
        </p:nvGraphicFramePr>
        <p:xfrm>
          <a:off x="4445032" y="3058160"/>
          <a:ext cx="27093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857"/>
              </p:ext>
            </p:extLst>
          </p:nvPr>
        </p:nvGraphicFramePr>
        <p:xfrm>
          <a:off x="5185988" y="2597573"/>
          <a:ext cx="135466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244" y="2334873"/>
            <a:ext cx="660400" cy="774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365" y="4252080"/>
            <a:ext cx="787400" cy="7493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48428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34923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43346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51769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52680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428444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666222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30" y="2066307"/>
            <a:ext cx="1752600" cy="863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40" y="3243580"/>
            <a:ext cx="1752600" cy="863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4898" y="1792335"/>
            <a:ext cx="12319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9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a lot like parsing, with extra annotation</a:t>
            </a:r>
            <a:br>
              <a:rPr lang="en-US" dirty="0" smtClean="0"/>
            </a:br>
            <a:r>
              <a:rPr lang="en-US" dirty="0" smtClean="0"/>
              <a:t>that explains how the English side is built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1657" y="55517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0848" y="55517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762" y="555171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12429" y="5551714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Tasse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23288" y="5551714"/>
            <a:ext cx="7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Kaffee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24686" y="5551714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trinken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96911"/>
              </p:ext>
            </p:extLst>
          </p:nvPr>
        </p:nvGraphicFramePr>
        <p:xfrm>
          <a:off x="1848428" y="5001380"/>
          <a:ext cx="812800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0-1 PRO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4-5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5-6 VB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35173"/>
              </p:ext>
            </p:extLst>
          </p:nvPr>
        </p:nvGraphicFramePr>
        <p:xfrm>
          <a:off x="2413032" y="4540793"/>
          <a:ext cx="677333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56212"/>
              </p:ext>
            </p:extLst>
          </p:nvPr>
        </p:nvGraphicFramePr>
        <p:xfrm>
          <a:off x="3203095" y="4080206"/>
          <a:ext cx="5418668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86152"/>
              </p:ext>
            </p:extLst>
          </p:nvPr>
        </p:nvGraphicFramePr>
        <p:xfrm>
          <a:off x="3869321" y="3556365"/>
          <a:ext cx="4064001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04360"/>
              </p:ext>
            </p:extLst>
          </p:nvPr>
        </p:nvGraphicFramePr>
        <p:xfrm>
          <a:off x="4445032" y="3058160"/>
          <a:ext cx="27093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857"/>
              </p:ext>
            </p:extLst>
          </p:nvPr>
        </p:nvGraphicFramePr>
        <p:xfrm>
          <a:off x="5185988" y="2597573"/>
          <a:ext cx="135466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244" y="2334873"/>
            <a:ext cx="660400" cy="774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715" y="3532835"/>
            <a:ext cx="1016000" cy="111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365" y="4252080"/>
            <a:ext cx="787400" cy="7493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48428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34923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43346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51769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52680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428444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666222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30" y="2066307"/>
            <a:ext cx="1752600" cy="863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240" y="3243580"/>
            <a:ext cx="1752600" cy="863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4898" y="1792335"/>
            <a:ext cx="12319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9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a lot like parsing, with extra annotation</a:t>
            </a:r>
            <a:br>
              <a:rPr lang="en-US" dirty="0" smtClean="0"/>
            </a:br>
            <a:r>
              <a:rPr lang="en-US" dirty="0" smtClean="0"/>
              <a:t>that explains how the English side is built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1657" y="55517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0848" y="55517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762" y="555171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12429" y="5551714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Tasse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23288" y="5551714"/>
            <a:ext cx="7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Kaffee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24686" y="5551714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trinken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96911"/>
              </p:ext>
            </p:extLst>
          </p:nvPr>
        </p:nvGraphicFramePr>
        <p:xfrm>
          <a:off x="1848428" y="5001380"/>
          <a:ext cx="812800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0-1 PRO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4-5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5-6 VB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35173"/>
              </p:ext>
            </p:extLst>
          </p:nvPr>
        </p:nvGraphicFramePr>
        <p:xfrm>
          <a:off x="2413032" y="4540793"/>
          <a:ext cx="677333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56212"/>
              </p:ext>
            </p:extLst>
          </p:nvPr>
        </p:nvGraphicFramePr>
        <p:xfrm>
          <a:off x="3203095" y="4080206"/>
          <a:ext cx="5418668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86152"/>
              </p:ext>
            </p:extLst>
          </p:nvPr>
        </p:nvGraphicFramePr>
        <p:xfrm>
          <a:off x="3869321" y="3556365"/>
          <a:ext cx="4064001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04360"/>
              </p:ext>
            </p:extLst>
          </p:nvPr>
        </p:nvGraphicFramePr>
        <p:xfrm>
          <a:off x="4445032" y="3058160"/>
          <a:ext cx="27093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857"/>
              </p:ext>
            </p:extLst>
          </p:nvPr>
        </p:nvGraphicFramePr>
        <p:xfrm>
          <a:off x="5185988" y="2597573"/>
          <a:ext cx="135466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244" y="2334873"/>
            <a:ext cx="660400" cy="774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715" y="3532835"/>
            <a:ext cx="1016000" cy="111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365" y="4252080"/>
            <a:ext cx="787400" cy="7493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48428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34923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43346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51769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52680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428444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666222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14" y="2051957"/>
            <a:ext cx="3505200" cy="1651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18387" y="3989381"/>
            <a:ext cx="1796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the words and </a:t>
            </a:r>
            <a:r>
              <a:rPr lang="en-US" smtClean="0"/>
              <a:t>a completed NN</a:t>
            </a:r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455886" y="4963886"/>
            <a:ext cx="3788228" cy="1059543"/>
          </a:xfrm>
          <a:custGeom>
            <a:avLst/>
            <a:gdLst>
              <a:gd name="connsiteX0" fmla="*/ 0 w 3788228"/>
              <a:gd name="connsiteY0" fmla="*/ 580571 h 1059543"/>
              <a:gd name="connsiteX1" fmla="*/ 0 w 3788228"/>
              <a:gd name="connsiteY1" fmla="*/ 580571 h 1059543"/>
              <a:gd name="connsiteX2" fmla="*/ 14514 w 3788228"/>
              <a:gd name="connsiteY2" fmla="*/ 783771 h 1059543"/>
              <a:gd name="connsiteX3" fmla="*/ 29028 w 3788228"/>
              <a:gd name="connsiteY3" fmla="*/ 1059543 h 1059543"/>
              <a:gd name="connsiteX4" fmla="*/ 2525485 w 3788228"/>
              <a:gd name="connsiteY4" fmla="*/ 1045028 h 1059543"/>
              <a:gd name="connsiteX5" fmla="*/ 2656114 w 3788228"/>
              <a:gd name="connsiteY5" fmla="*/ 537028 h 1059543"/>
              <a:gd name="connsiteX6" fmla="*/ 3788228 w 3788228"/>
              <a:gd name="connsiteY6" fmla="*/ 522514 h 1059543"/>
              <a:gd name="connsiteX7" fmla="*/ 3730171 w 3788228"/>
              <a:gd name="connsiteY7" fmla="*/ 0 h 1059543"/>
              <a:gd name="connsiteX8" fmla="*/ 14514 w 3788228"/>
              <a:gd name="connsiteY8" fmla="*/ 72571 h 1059543"/>
              <a:gd name="connsiteX9" fmla="*/ 0 w 3788228"/>
              <a:gd name="connsiteY9" fmla="*/ 580571 h 10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88228" h="1059543">
                <a:moveTo>
                  <a:pt x="0" y="580571"/>
                </a:moveTo>
                <a:lnTo>
                  <a:pt x="0" y="580571"/>
                </a:lnTo>
                <a:cubicBezTo>
                  <a:pt x="4838" y="648304"/>
                  <a:pt x="10406" y="715989"/>
                  <a:pt x="14514" y="783771"/>
                </a:cubicBezTo>
                <a:cubicBezTo>
                  <a:pt x="20083" y="875654"/>
                  <a:pt x="29028" y="1059543"/>
                  <a:pt x="29028" y="1059543"/>
                </a:cubicBezTo>
                <a:lnTo>
                  <a:pt x="2525485" y="1045028"/>
                </a:lnTo>
                <a:lnTo>
                  <a:pt x="2656114" y="537028"/>
                </a:lnTo>
                <a:lnTo>
                  <a:pt x="3788228" y="522514"/>
                </a:lnTo>
                <a:lnTo>
                  <a:pt x="3730171" y="0"/>
                </a:lnTo>
                <a:lnTo>
                  <a:pt x="14514" y="72571"/>
                </a:lnTo>
                <a:lnTo>
                  <a:pt x="0" y="58057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0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a lot like parsing, with extra annotation</a:t>
            </a:r>
            <a:br>
              <a:rPr lang="en-US" dirty="0" smtClean="0"/>
            </a:br>
            <a:r>
              <a:rPr lang="en-US" dirty="0" smtClean="0"/>
              <a:t>that explains how the English side is built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1657" y="55517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0848" y="55517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762" y="555171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12429" y="5551714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Tasse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23288" y="5551714"/>
            <a:ext cx="7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Kaffee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24686" y="5551714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trinken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96911"/>
              </p:ext>
            </p:extLst>
          </p:nvPr>
        </p:nvGraphicFramePr>
        <p:xfrm>
          <a:off x="1848428" y="5001380"/>
          <a:ext cx="812800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0-1 PRO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4-5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5-6 VB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35173"/>
              </p:ext>
            </p:extLst>
          </p:nvPr>
        </p:nvGraphicFramePr>
        <p:xfrm>
          <a:off x="2413032" y="4540793"/>
          <a:ext cx="677333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117847"/>
              </p:ext>
            </p:extLst>
          </p:nvPr>
        </p:nvGraphicFramePr>
        <p:xfrm>
          <a:off x="3203095" y="4080206"/>
          <a:ext cx="5418668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 NP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86152"/>
              </p:ext>
            </p:extLst>
          </p:nvPr>
        </p:nvGraphicFramePr>
        <p:xfrm>
          <a:off x="3869321" y="3556365"/>
          <a:ext cx="4064001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04360"/>
              </p:ext>
            </p:extLst>
          </p:nvPr>
        </p:nvGraphicFramePr>
        <p:xfrm>
          <a:off x="4445032" y="3058160"/>
          <a:ext cx="27093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857"/>
              </p:ext>
            </p:extLst>
          </p:nvPr>
        </p:nvGraphicFramePr>
        <p:xfrm>
          <a:off x="5185988" y="2597573"/>
          <a:ext cx="135466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244" y="2334873"/>
            <a:ext cx="660400" cy="774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715" y="3532835"/>
            <a:ext cx="1016000" cy="111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365" y="4252080"/>
            <a:ext cx="787400" cy="749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065" y="3051868"/>
            <a:ext cx="1270000" cy="18034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48428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34923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43346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51769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52680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428444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666222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714" y="2051957"/>
            <a:ext cx="3505200" cy="1651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18387" y="3989381"/>
            <a:ext cx="1796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the words and </a:t>
            </a:r>
            <a:r>
              <a:rPr lang="en-US" smtClean="0"/>
              <a:t>a completed NN</a:t>
            </a:r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455886" y="4963886"/>
            <a:ext cx="3788228" cy="1059543"/>
          </a:xfrm>
          <a:custGeom>
            <a:avLst/>
            <a:gdLst>
              <a:gd name="connsiteX0" fmla="*/ 0 w 3788228"/>
              <a:gd name="connsiteY0" fmla="*/ 580571 h 1059543"/>
              <a:gd name="connsiteX1" fmla="*/ 0 w 3788228"/>
              <a:gd name="connsiteY1" fmla="*/ 580571 h 1059543"/>
              <a:gd name="connsiteX2" fmla="*/ 14514 w 3788228"/>
              <a:gd name="connsiteY2" fmla="*/ 783771 h 1059543"/>
              <a:gd name="connsiteX3" fmla="*/ 29028 w 3788228"/>
              <a:gd name="connsiteY3" fmla="*/ 1059543 h 1059543"/>
              <a:gd name="connsiteX4" fmla="*/ 2525485 w 3788228"/>
              <a:gd name="connsiteY4" fmla="*/ 1045028 h 1059543"/>
              <a:gd name="connsiteX5" fmla="*/ 2656114 w 3788228"/>
              <a:gd name="connsiteY5" fmla="*/ 537028 h 1059543"/>
              <a:gd name="connsiteX6" fmla="*/ 3788228 w 3788228"/>
              <a:gd name="connsiteY6" fmla="*/ 522514 h 1059543"/>
              <a:gd name="connsiteX7" fmla="*/ 3730171 w 3788228"/>
              <a:gd name="connsiteY7" fmla="*/ 0 h 1059543"/>
              <a:gd name="connsiteX8" fmla="*/ 14514 w 3788228"/>
              <a:gd name="connsiteY8" fmla="*/ 72571 h 1059543"/>
              <a:gd name="connsiteX9" fmla="*/ 0 w 3788228"/>
              <a:gd name="connsiteY9" fmla="*/ 580571 h 10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88228" h="1059543">
                <a:moveTo>
                  <a:pt x="0" y="580571"/>
                </a:moveTo>
                <a:lnTo>
                  <a:pt x="0" y="580571"/>
                </a:lnTo>
                <a:cubicBezTo>
                  <a:pt x="4838" y="648304"/>
                  <a:pt x="10406" y="715989"/>
                  <a:pt x="14514" y="783771"/>
                </a:cubicBezTo>
                <a:cubicBezTo>
                  <a:pt x="20083" y="875654"/>
                  <a:pt x="29028" y="1059543"/>
                  <a:pt x="29028" y="1059543"/>
                </a:cubicBezTo>
                <a:lnTo>
                  <a:pt x="2525485" y="1045028"/>
                </a:lnTo>
                <a:lnTo>
                  <a:pt x="2656114" y="537028"/>
                </a:lnTo>
                <a:lnTo>
                  <a:pt x="3788228" y="522514"/>
                </a:lnTo>
                <a:lnTo>
                  <a:pt x="3730171" y="0"/>
                </a:lnTo>
                <a:lnTo>
                  <a:pt x="14514" y="72571"/>
                </a:lnTo>
                <a:lnTo>
                  <a:pt x="0" y="58057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53455" y="6192946"/>
            <a:ext cx="5625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for</a:t>
            </a:r>
          </a:p>
          <a:p>
            <a:r>
              <a:rPr lang="en-US" dirty="0" smtClean="0"/>
              <a:t>n</a:t>
            </a:r>
            <a:r>
              <a:rPr lang="en-US" baseline="30000" dirty="0" smtClean="0"/>
              <a:t>3</a:t>
            </a:r>
            <a:r>
              <a:rPr lang="en-US" dirty="0" smtClean="0"/>
              <a:t> performance like CKY, need to </a:t>
            </a:r>
            <a:r>
              <a:rPr lang="en-US" dirty="0" err="1" smtClean="0"/>
              <a:t>binarize</a:t>
            </a:r>
            <a:r>
              <a:rPr lang="en-US" dirty="0" smtClean="0"/>
              <a:t>; not shown here</a:t>
            </a:r>
          </a:p>
        </p:txBody>
      </p:sp>
    </p:spTree>
    <p:extLst>
      <p:ext uri="{BB962C8B-B14F-4D97-AF65-F5344CB8AC3E}">
        <p14:creationId xmlns:p14="http://schemas.microsoft.com/office/powerpoint/2010/main" val="17031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a lot like parsing, with extra annotation</a:t>
            </a:r>
            <a:br>
              <a:rPr lang="en-US" dirty="0" smtClean="0"/>
            </a:br>
            <a:r>
              <a:rPr lang="en-US" dirty="0" smtClean="0"/>
              <a:t>that explains how the English side is built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1657" y="55517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0848" y="55517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762" y="555171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12429" y="5551714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Tasse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23288" y="5551714"/>
            <a:ext cx="7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Kaffee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24686" y="5551714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trinken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96911"/>
              </p:ext>
            </p:extLst>
          </p:nvPr>
        </p:nvGraphicFramePr>
        <p:xfrm>
          <a:off x="1848428" y="5001380"/>
          <a:ext cx="812800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0-1 PRO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4-5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5-6 VB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35173"/>
              </p:ext>
            </p:extLst>
          </p:nvPr>
        </p:nvGraphicFramePr>
        <p:xfrm>
          <a:off x="2413032" y="4540793"/>
          <a:ext cx="677333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117847"/>
              </p:ext>
            </p:extLst>
          </p:nvPr>
        </p:nvGraphicFramePr>
        <p:xfrm>
          <a:off x="3203095" y="4080206"/>
          <a:ext cx="5418668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 NP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86152"/>
              </p:ext>
            </p:extLst>
          </p:nvPr>
        </p:nvGraphicFramePr>
        <p:xfrm>
          <a:off x="3869321" y="3556365"/>
          <a:ext cx="4064001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04360"/>
              </p:ext>
            </p:extLst>
          </p:nvPr>
        </p:nvGraphicFramePr>
        <p:xfrm>
          <a:off x="4445032" y="3058160"/>
          <a:ext cx="27093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857"/>
              </p:ext>
            </p:extLst>
          </p:nvPr>
        </p:nvGraphicFramePr>
        <p:xfrm>
          <a:off x="5185988" y="2597573"/>
          <a:ext cx="135466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244" y="2334873"/>
            <a:ext cx="660400" cy="774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715" y="3532835"/>
            <a:ext cx="1016000" cy="111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365" y="4252080"/>
            <a:ext cx="787400" cy="749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065" y="3051868"/>
            <a:ext cx="1270000" cy="1803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20" y="2155673"/>
            <a:ext cx="3695700" cy="13843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71220" y="3768902"/>
            <a:ext cx="176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Note reordering!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848428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34923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43346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51769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52680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428444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666222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92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a lot like parsing, with extra annotation</a:t>
            </a:r>
            <a:br>
              <a:rPr lang="en-US" dirty="0" smtClean="0"/>
            </a:br>
            <a:r>
              <a:rPr lang="en-US" dirty="0" smtClean="0"/>
              <a:t>that explains how the English side is built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1657" y="55517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0848" y="55517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762" y="555171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12429" y="5551714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Tasse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23288" y="5551714"/>
            <a:ext cx="7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Kaffee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24686" y="5551714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trinken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96911"/>
              </p:ext>
            </p:extLst>
          </p:nvPr>
        </p:nvGraphicFramePr>
        <p:xfrm>
          <a:off x="1848428" y="5001380"/>
          <a:ext cx="812800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0-1 PRO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4-5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5-6 VB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35173"/>
              </p:ext>
            </p:extLst>
          </p:nvPr>
        </p:nvGraphicFramePr>
        <p:xfrm>
          <a:off x="2413032" y="4540793"/>
          <a:ext cx="677333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117847"/>
              </p:ext>
            </p:extLst>
          </p:nvPr>
        </p:nvGraphicFramePr>
        <p:xfrm>
          <a:off x="3203095" y="4080206"/>
          <a:ext cx="5418668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 NP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86152"/>
              </p:ext>
            </p:extLst>
          </p:nvPr>
        </p:nvGraphicFramePr>
        <p:xfrm>
          <a:off x="3869321" y="3556365"/>
          <a:ext cx="4064001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053061"/>
              </p:ext>
            </p:extLst>
          </p:nvPr>
        </p:nvGraphicFramePr>
        <p:xfrm>
          <a:off x="4445032" y="3058160"/>
          <a:ext cx="27093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1-6 VP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857"/>
              </p:ext>
            </p:extLst>
          </p:nvPr>
        </p:nvGraphicFramePr>
        <p:xfrm>
          <a:off x="5185988" y="2597573"/>
          <a:ext cx="135466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244" y="2334873"/>
            <a:ext cx="660400" cy="774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715" y="3532835"/>
            <a:ext cx="1016000" cy="111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365" y="4252080"/>
            <a:ext cx="787400" cy="749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065" y="3051868"/>
            <a:ext cx="1270000" cy="1803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468" y="2015973"/>
            <a:ext cx="1790700" cy="16637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220" y="2155673"/>
            <a:ext cx="3695700" cy="13843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71220" y="3768902"/>
            <a:ext cx="176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Note reordering!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848428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34923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143346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351769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852680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28444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666222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29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a lot like parsing, with extra annotation</a:t>
            </a:r>
            <a:br>
              <a:rPr lang="en-US" dirty="0" smtClean="0"/>
            </a:br>
            <a:r>
              <a:rPr lang="en-US" dirty="0" smtClean="0"/>
              <a:t>that explains how the English side is built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1657" y="55517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0848" y="55517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762" y="555171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12429" y="5551714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Tasse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23288" y="5551714"/>
            <a:ext cx="7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Kaffee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24686" y="5551714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trinken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96911"/>
              </p:ext>
            </p:extLst>
          </p:nvPr>
        </p:nvGraphicFramePr>
        <p:xfrm>
          <a:off x="1848428" y="5001380"/>
          <a:ext cx="812800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0-1 PRO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4-5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5-6 VB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35173"/>
              </p:ext>
            </p:extLst>
          </p:nvPr>
        </p:nvGraphicFramePr>
        <p:xfrm>
          <a:off x="2413032" y="4540793"/>
          <a:ext cx="677333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117847"/>
              </p:ext>
            </p:extLst>
          </p:nvPr>
        </p:nvGraphicFramePr>
        <p:xfrm>
          <a:off x="3203095" y="4080206"/>
          <a:ext cx="5418668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 NP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86152"/>
              </p:ext>
            </p:extLst>
          </p:nvPr>
        </p:nvGraphicFramePr>
        <p:xfrm>
          <a:off x="3869321" y="3556365"/>
          <a:ext cx="4064001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053061"/>
              </p:ext>
            </p:extLst>
          </p:nvPr>
        </p:nvGraphicFramePr>
        <p:xfrm>
          <a:off x="4445032" y="3058160"/>
          <a:ext cx="27093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1-6 VP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857"/>
              </p:ext>
            </p:extLst>
          </p:nvPr>
        </p:nvGraphicFramePr>
        <p:xfrm>
          <a:off x="5185988" y="2597573"/>
          <a:ext cx="135466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244" y="2334873"/>
            <a:ext cx="660400" cy="774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715" y="3532835"/>
            <a:ext cx="1016000" cy="111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365" y="4252080"/>
            <a:ext cx="787400" cy="749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065" y="3051868"/>
            <a:ext cx="1270000" cy="1803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468" y="2015973"/>
            <a:ext cx="1790700" cy="16637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20" y="2133783"/>
            <a:ext cx="3251200" cy="13589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848428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34923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143346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351769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852680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428444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666222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8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a lot like parsing, with extra annotation</a:t>
            </a:r>
            <a:br>
              <a:rPr lang="en-US" dirty="0" smtClean="0"/>
            </a:br>
            <a:r>
              <a:rPr lang="en-US" dirty="0" smtClean="0"/>
              <a:t>that explains how the English side is built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1657" y="55517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0848" y="55517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762" y="555171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12429" y="5551714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Tasse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23288" y="5551714"/>
            <a:ext cx="7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Kaffee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24686" y="5551714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trinken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96911"/>
              </p:ext>
            </p:extLst>
          </p:nvPr>
        </p:nvGraphicFramePr>
        <p:xfrm>
          <a:off x="1848428" y="5001380"/>
          <a:ext cx="812800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0-1 PRO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4-5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5-6 VB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35173"/>
              </p:ext>
            </p:extLst>
          </p:nvPr>
        </p:nvGraphicFramePr>
        <p:xfrm>
          <a:off x="2413032" y="4540793"/>
          <a:ext cx="677333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117847"/>
              </p:ext>
            </p:extLst>
          </p:nvPr>
        </p:nvGraphicFramePr>
        <p:xfrm>
          <a:off x="3203095" y="4080206"/>
          <a:ext cx="5418668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 NP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86152"/>
              </p:ext>
            </p:extLst>
          </p:nvPr>
        </p:nvGraphicFramePr>
        <p:xfrm>
          <a:off x="3869321" y="3556365"/>
          <a:ext cx="4064001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053061"/>
              </p:ext>
            </p:extLst>
          </p:nvPr>
        </p:nvGraphicFramePr>
        <p:xfrm>
          <a:off x="4445032" y="3058160"/>
          <a:ext cx="27093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1-6 VP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149334"/>
              </p:ext>
            </p:extLst>
          </p:nvPr>
        </p:nvGraphicFramePr>
        <p:xfrm>
          <a:off x="5185988" y="2597573"/>
          <a:ext cx="135466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0-6 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244" y="2334873"/>
            <a:ext cx="660400" cy="774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715" y="3532835"/>
            <a:ext cx="1016000" cy="111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365" y="4252080"/>
            <a:ext cx="787400" cy="749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065" y="3051868"/>
            <a:ext cx="1270000" cy="1803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468" y="2015973"/>
            <a:ext cx="1790700" cy="16637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5589" y="1418778"/>
            <a:ext cx="850900" cy="952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720" y="2133783"/>
            <a:ext cx="3251200" cy="1358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848428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934923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143346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351769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852680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28444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666222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1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46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Quiz: What value is </a:t>
            </a:r>
            <a:r>
              <a:rPr lang="en-US" smtClean="0"/>
              <a:t>being calculated in the numbers circled in red?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89317" y="3171117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/>
                <a:gridCol w="630879"/>
                <a:gridCol w="630879"/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Buch</a:t>
                      </a:r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book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017880" y="3177591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/>
                <a:gridCol w="630879"/>
                <a:gridCol w="630879"/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Buch</a:t>
                      </a:r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book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844697" y="3171117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/>
                <a:gridCol w="630879"/>
                <a:gridCol w="630879"/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Buch</a:t>
                      </a:r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book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8732880" y="3170593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/>
                <a:gridCol w="630879"/>
                <a:gridCol w="630879"/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Buch</a:t>
                      </a:r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book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281954" y="343085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.167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70188" y="344312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.333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797005" y="344312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.333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712506" y="344312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.167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89317" y="4262750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/>
                <a:gridCol w="630879"/>
                <a:gridCol w="630879"/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Haus</a:t>
                      </a:r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3017880" y="426922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/>
                <a:gridCol w="630879"/>
                <a:gridCol w="630879"/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Haus</a:t>
                      </a:r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5844697" y="4262750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/>
                <a:gridCol w="630879"/>
                <a:gridCol w="630879"/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Haus</a:t>
                      </a:r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8732880" y="4262226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/>
                <a:gridCol w="630879"/>
                <a:gridCol w="630879"/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Haus</a:t>
                      </a:r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319238" y="46681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.222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970188" y="46681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.222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797005" y="46681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.444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712506" y="46681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.111</a:t>
            </a:r>
            <a:endParaRPr lang="en-US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389317" y="5348623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/>
                <a:gridCol w="630879"/>
                <a:gridCol w="630879"/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Haus</a:t>
                      </a:r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3017880" y="5355097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/>
                <a:gridCol w="630879"/>
                <a:gridCol w="630879"/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Haus</a:t>
                      </a:r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5844697" y="5348623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/>
                <a:gridCol w="630879"/>
                <a:gridCol w="630879"/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Haus</a:t>
                      </a:r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8732880" y="5348099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/>
                <a:gridCol w="630879"/>
                <a:gridCol w="630879"/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Haus</a:t>
                      </a:r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2319238" y="562063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.333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970188" y="553148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.167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797005" y="553148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.333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0712506" y="553148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.167</a:t>
            </a:r>
            <a:endParaRPr lang="en-US" dirty="0"/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1270450" y="1325084"/>
          <a:ext cx="10600566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6761"/>
                <a:gridCol w="1766761"/>
                <a:gridCol w="1766761"/>
                <a:gridCol w="1766761"/>
                <a:gridCol w="1766761"/>
                <a:gridCol w="1766761"/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Haus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SUM</a:t>
                      </a:r>
                      <a:endParaRPr lang="en-US" sz="1400" dirty="0"/>
                    </a:p>
                  </a:txBody>
                  <a:tcPr/>
                </a:tc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.167+.333+.222+.444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.167+.167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.222+.111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1.833</a:t>
                      </a:r>
                      <a:endParaRPr lang="en-US" sz="1400" dirty="0"/>
                    </a:p>
                  </a:txBody>
                  <a:tcPr/>
                </a:tc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.333+.333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.333+.167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1.167</a:t>
                      </a:r>
                      <a:endParaRPr lang="en-US" sz="1400" dirty="0"/>
                    </a:p>
                  </a:txBody>
                  <a:tcPr/>
                </a:tc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book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.333+.167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.333+.333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1.167</a:t>
                      </a:r>
                      <a:endParaRPr lang="en-US" sz="1400" dirty="0"/>
                    </a:p>
                  </a:txBody>
                  <a:tcPr/>
                </a:tc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.222+.111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.167+.167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.167+.333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1.167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10731148" y="4548049"/>
            <a:ext cx="556148" cy="6285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319238" y="4577543"/>
            <a:ext cx="556148" cy="6285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322779" y="5531480"/>
            <a:ext cx="556148" cy="6285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983554" y="3291993"/>
            <a:ext cx="556148" cy="6285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966981" y="4515678"/>
            <a:ext cx="556148" cy="6285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997506" y="5425074"/>
            <a:ext cx="556148" cy="6285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764255" y="3291993"/>
            <a:ext cx="556148" cy="6285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815647" y="4538524"/>
            <a:ext cx="556148" cy="6285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815647" y="5397172"/>
            <a:ext cx="556148" cy="6285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0786679" y="3301234"/>
            <a:ext cx="556148" cy="6285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0716943" y="5397171"/>
            <a:ext cx="556148" cy="6285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362733" y="3269995"/>
            <a:ext cx="556148" cy="6285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0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Neural: Remove all linguistic information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4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RNNs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385856" y="3801539"/>
            <a:ext cx="255239" cy="1119225"/>
            <a:chOff x="2201634" y="201961"/>
            <a:chExt cx="652402" cy="2125603"/>
          </a:xfrm>
        </p:grpSpPr>
        <p:sp>
          <p:nvSpPr>
            <p:cNvPr id="7" name="Rectangle 6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367568" y="2235359"/>
            <a:ext cx="323889" cy="1566056"/>
            <a:chOff x="2117336" y="80424"/>
            <a:chExt cx="641196" cy="3897351"/>
          </a:xfrm>
        </p:grpSpPr>
        <p:sp>
          <p:nvSpPr>
            <p:cNvPr id="12" name="Rectangle 11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37164" y="2368275"/>
            <a:ext cx="356481" cy="2153442"/>
            <a:chOff x="2117336" y="80424"/>
            <a:chExt cx="641196" cy="3897351"/>
          </a:xfrm>
        </p:grpSpPr>
        <p:sp>
          <p:nvSpPr>
            <p:cNvPr id="20" name="Rectangle 19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73636" y="2422686"/>
            <a:ext cx="329423" cy="2002316"/>
            <a:chOff x="6256779" y="769180"/>
            <a:chExt cx="641196" cy="3897351"/>
          </a:xfrm>
        </p:grpSpPr>
        <p:sp>
          <p:nvSpPr>
            <p:cNvPr id="28" name="Rectangle 27"/>
            <p:cNvSpPr/>
            <p:nvPr/>
          </p:nvSpPr>
          <p:spPr>
            <a:xfrm>
              <a:off x="6256779" y="769180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76059" y="939840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375869" y="2290621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76059" y="4093984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75869" y="1586407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375869" y="2879305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375869" y="3496588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Freeform 34"/>
          <p:cNvSpPr/>
          <p:nvPr/>
        </p:nvSpPr>
        <p:spPr>
          <a:xfrm>
            <a:off x="3770234" y="2005703"/>
            <a:ext cx="1655966" cy="444027"/>
          </a:xfrm>
          <a:custGeom>
            <a:avLst/>
            <a:gdLst>
              <a:gd name="connsiteX0" fmla="*/ 1655966 w 1655966"/>
              <a:gd name="connsiteY0" fmla="*/ 369455 h 444027"/>
              <a:gd name="connsiteX1" fmla="*/ 1591311 w 1655966"/>
              <a:gd name="connsiteY1" fmla="*/ 277091 h 444027"/>
              <a:gd name="connsiteX2" fmla="*/ 1572839 w 1655966"/>
              <a:gd name="connsiteY2" fmla="*/ 249382 h 444027"/>
              <a:gd name="connsiteX3" fmla="*/ 1517420 w 1655966"/>
              <a:gd name="connsiteY3" fmla="*/ 193964 h 444027"/>
              <a:gd name="connsiteX4" fmla="*/ 1489711 w 1655966"/>
              <a:gd name="connsiteY4" fmla="*/ 166255 h 444027"/>
              <a:gd name="connsiteX5" fmla="*/ 1462002 w 1655966"/>
              <a:gd name="connsiteY5" fmla="*/ 147782 h 444027"/>
              <a:gd name="connsiteX6" fmla="*/ 1092548 w 1655966"/>
              <a:gd name="connsiteY6" fmla="*/ 18473 h 444027"/>
              <a:gd name="connsiteX7" fmla="*/ 1018657 w 1655966"/>
              <a:gd name="connsiteY7" fmla="*/ 9236 h 444027"/>
              <a:gd name="connsiteX8" fmla="*/ 750802 w 1655966"/>
              <a:gd name="connsiteY8" fmla="*/ 0 h 444027"/>
              <a:gd name="connsiteX9" fmla="*/ 113493 w 1655966"/>
              <a:gd name="connsiteY9" fmla="*/ 9236 h 444027"/>
              <a:gd name="connsiteX10" fmla="*/ 85784 w 1655966"/>
              <a:gd name="connsiteY10" fmla="*/ 18473 h 444027"/>
              <a:gd name="connsiteX11" fmla="*/ 58075 w 1655966"/>
              <a:gd name="connsiteY11" fmla="*/ 36945 h 444027"/>
              <a:gd name="connsiteX12" fmla="*/ 30366 w 1655966"/>
              <a:gd name="connsiteY12" fmla="*/ 92364 h 444027"/>
              <a:gd name="connsiteX13" fmla="*/ 11893 w 1655966"/>
              <a:gd name="connsiteY13" fmla="*/ 120073 h 444027"/>
              <a:gd name="connsiteX14" fmla="*/ 11893 w 1655966"/>
              <a:gd name="connsiteY14" fmla="*/ 221673 h 444027"/>
              <a:gd name="connsiteX15" fmla="*/ 30366 w 1655966"/>
              <a:gd name="connsiteY15" fmla="*/ 249382 h 444027"/>
              <a:gd name="connsiteX16" fmla="*/ 39602 w 1655966"/>
              <a:gd name="connsiteY16" fmla="*/ 277091 h 444027"/>
              <a:gd name="connsiteX17" fmla="*/ 95020 w 1655966"/>
              <a:gd name="connsiteY17" fmla="*/ 323273 h 444027"/>
              <a:gd name="connsiteX18" fmla="*/ 122729 w 1655966"/>
              <a:gd name="connsiteY18" fmla="*/ 332509 h 444027"/>
              <a:gd name="connsiteX19" fmla="*/ 159675 w 1655966"/>
              <a:gd name="connsiteY19" fmla="*/ 360218 h 444027"/>
              <a:gd name="connsiteX20" fmla="*/ 196620 w 1655966"/>
              <a:gd name="connsiteY20" fmla="*/ 369455 h 444027"/>
              <a:gd name="connsiteX21" fmla="*/ 224329 w 1655966"/>
              <a:gd name="connsiteY21" fmla="*/ 378691 h 444027"/>
              <a:gd name="connsiteX22" fmla="*/ 261275 w 1655966"/>
              <a:gd name="connsiteY22" fmla="*/ 397164 h 444027"/>
              <a:gd name="connsiteX23" fmla="*/ 307457 w 1655966"/>
              <a:gd name="connsiteY23" fmla="*/ 406400 h 444027"/>
              <a:gd name="connsiteX24" fmla="*/ 399820 w 1655966"/>
              <a:gd name="connsiteY24" fmla="*/ 424873 h 444027"/>
              <a:gd name="connsiteX25" fmla="*/ 510657 w 1655966"/>
              <a:gd name="connsiteY25" fmla="*/ 443345 h 444027"/>
              <a:gd name="connsiteX26" fmla="*/ 575311 w 1655966"/>
              <a:gd name="connsiteY26" fmla="*/ 443345 h 44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655966" h="444027">
                <a:moveTo>
                  <a:pt x="1655966" y="369455"/>
                </a:moveTo>
                <a:cubicBezTo>
                  <a:pt x="1614941" y="314755"/>
                  <a:pt x="1636789" y="345308"/>
                  <a:pt x="1591311" y="277091"/>
                </a:cubicBezTo>
                <a:cubicBezTo>
                  <a:pt x="1585154" y="267855"/>
                  <a:pt x="1580688" y="257231"/>
                  <a:pt x="1572839" y="249382"/>
                </a:cubicBezTo>
                <a:lnTo>
                  <a:pt x="1517420" y="193964"/>
                </a:lnTo>
                <a:cubicBezTo>
                  <a:pt x="1508184" y="184728"/>
                  <a:pt x="1500579" y="173501"/>
                  <a:pt x="1489711" y="166255"/>
                </a:cubicBezTo>
                <a:cubicBezTo>
                  <a:pt x="1480475" y="160097"/>
                  <a:pt x="1472406" y="151653"/>
                  <a:pt x="1462002" y="147782"/>
                </a:cubicBezTo>
                <a:cubicBezTo>
                  <a:pt x="1339717" y="102280"/>
                  <a:pt x="1217085" y="57391"/>
                  <a:pt x="1092548" y="18473"/>
                </a:cubicBezTo>
                <a:cubicBezTo>
                  <a:pt x="1068856" y="11069"/>
                  <a:pt x="1043443" y="10576"/>
                  <a:pt x="1018657" y="9236"/>
                </a:cubicBezTo>
                <a:cubicBezTo>
                  <a:pt x="929449" y="4414"/>
                  <a:pt x="840087" y="3079"/>
                  <a:pt x="750802" y="0"/>
                </a:cubicBezTo>
                <a:lnTo>
                  <a:pt x="113493" y="9236"/>
                </a:lnTo>
                <a:cubicBezTo>
                  <a:pt x="103761" y="9506"/>
                  <a:pt x="94492" y="14119"/>
                  <a:pt x="85784" y="18473"/>
                </a:cubicBezTo>
                <a:cubicBezTo>
                  <a:pt x="75855" y="23437"/>
                  <a:pt x="67311" y="30788"/>
                  <a:pt x="58075" y="36945"/>
                </a:cubicBezTo>
                <a:cubicBezTo>
                  <a:pt x="5130" y="116364"/>
                  <a:pt x="68609" y="15878"/>
                  <a:pt x="30366" y="92364"/>
                </a:cubicBezTo>
                <a:cubicBezTo>
                  <a:pt x="25402" y="102293"/>
                  <a:pt x="18051" y="110837"/>
                  <a:pt x="11893" y="120073"/>
                </a:cubicBezTo>
                <a:cubicBezTo>
                  <a:pt x="-2529" y="163342"/>
                  <a:pt x="-5339" y="158488"/>
                  <a:pt x="11893" y="221673"/>
                </a:cubicBezTo>
                <a:cubicBezTo>
                  <a:pt x="14814" y="232383"/>
                  <a:pt x="24208" y="240146"/>
                  <a:pt x="30366" y="249382"/>
                </a:cubicBezTo>
                <a:cubicBezTo>
                  <a:pt x="33445" y="258618"/>
                  <a:pt x="34202" y="268990"/>
                  <a:pt x="39602" y="277091"/>
                </a:cubicBezTo>
                <a:cubicBezTo>
                  <a:pt x="49815" y="292411"/>
                  <a:pt x="77982" y="314754"/>
                  <a:pt x="95020" y="323273"/>
                </a:cubicBezTo>
                <a:cubicBezTo>
                  <a:pt x="103728" y="327627"/>
                  <a:pt x="113493" y="329430"/>
                  <a:pt x="122729" y="332509"/>
                </a:cubicBezTo>
                <a:cubicBezTo>
                  <a:pt x="135044" y="341745"/>
                  <a:pt x="145906" y="353333"/>
                  <a:pt x="159675" y="360218"/>
                </a:cubicBezTo>
                <a:cubicBezTo>
                  <a:pt x="171029" y="365895"/>
                  <a:pt x="184414" y="365968"/>
                  <a:pt x="196620" y="369455"/>
                </a:cubicBezTo>
                <a:cubicBezTo>
                  <a:pt x="205981" y="372130"/>
                  <a:pt x="215380" y="374856"/>
                  <a:pt x="224329" y="378691"/>
                </a:cubicBezTo>
                <a:cubicBezTo>
                  <a:pt x="236985" y="384115"/>
                  <a:pt x="248213" y="392810"/>
                  <a:pt x="261275" y="397164"/>
                </a:cubicBezTo>
                <a:cubicBezTo>
                  <a:pt x="276168" y="402128"/>
                  <a:pt x="292132" y="402995"/>
                  <a:pt x="307457" y="406400"/>
                </a:cubicBezTo>
                <a:cubicBezTo>
                  <a:pt x="417736" y="430905"/>
                  <a:pt x="250495" y="397723"/>
                  <a:pt x="399820" y="424873"/>
                </a:cubicBezTo>
                <a:cubicBezTo>
                  <a:pt x="441049" y="432369"/>
                  <a:pt x="466933" y="440222"/>
                  <a:pt x="510657" y="443345"/>
                </a:cubicBezTo>
                <a:cubicBezTo>
                  <a:pt x="532154" y="444880"/>
                  <a:pt x="553760" y="443345"/>
                  <a:pt x="575311" y="443345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4827122" y="3497566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648476" y="3512442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559819" y="4393300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545105" y="3874671"/>
            <a:ext cx="510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i-1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6464243" y="2842547"/>
                <a:ext cx="20316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…,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243" y="2842547"/>
                <a:ext cx="2031646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00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81561" y="2760048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71515" y="3487782"/>
            <a:ext cx="67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"I"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64393" y="3866686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2601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"I") </a:t>
            </a:r>
            <a:endParaRPr lang="en-US" sz="32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71558" y="98894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683351" y="1932252"/>
            <a:ext cx="348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=P(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</a:t>
            </a:r>
            <a:r>
              <a:rPr lang="en-US" sz="3200" b="1" dirty="0" err="1" smtClean="0"/>
              <a:t>h</a:t>
            </a:r>
            <a:r>
              <a:rPr lang="en-US" sz="3200" baseline="-25000" dirty="0" err="1" smtClean="0"/>
              <a:t>"I</a:t>
            </a:r>
            <a:r>
              <a:rPr lang="en-US" sz="3200" baseline="-25000" dirty="0" smtClean="0"/>
              <a:t>"</a:t>
            </a:r>
            <a:r>
              <a:rPr lang="en-US" sz="3200" dirty="0" smtClean="0"/>
              <a:t>) </a:t>
            </a:r>
            <a:endParaRPr lang="en-US" sz="3200" dirty="0"/>
          </a:p>
        </p:txBody>
      </p:sp>
      <p:sp>
        <p:nvSpPr>
          <p:cNvPr id="37" name="Freeform 36"/>
          <p:cNvSpPr/>
          <p:nvPr/>
        </p:nvSpPr>
        <p:spPr>
          <a:xfrm>
            <a:off x="2625997" y="2462714"/>
            <a:ext cx="1539603" cy="2589577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5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661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"threw"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I threw) </a:t>
            </a:r>
            <a:endParaRPr lang="en-US" sz="32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86421" y="973089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683351" y="1932252"/>
            <a:ext cx="348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=P(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</a:t>
            </a:r>
            <a:r>
              <a:rPr lang="en-US" sz="3200" b="1" dirty="0" err="1" smtClean="0"/>
              <a:t>h</a:t>
            </a:r>
            <a:r>
              <a:rPr lang="en-US" sz="3200" baseline="-25000" dirty="0" err="1" smtClean="0"/>
              <a:t>"I</a:t>
            </a:r>
            <a:r>
              <a:rPr lang="en-US" sz="3200" baseline="-25000" dirty="0" smtClean="0"/>
              <a:t> threw"</a:t>
            </a:r>
            <a:r>
              <a:rPr lang="en-US" sz="3200" dirty="0" smtClean="0"/>
              <a:t> ) 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155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 threw"</a:t>
            </a:r>
            <a:endParaRPr lang="en-US" sz="3600" dirty="0"/>
          </a:p>
        </p:txBody>
      </p:sp>
      <p:sp>
        <p:nvSpPr>
          <p:cNvPr id="3" name="Freeform 2"/>
          <p:cNvSpPr/>
          <p:nvPr/>
        </p:nvSpPr>
        <p:spPr>
          <a:xfrm>
            <a:off x="2789382" y="3657600"/>
            <a:ext cx="1376218" cy="1394691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9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"the"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P(</a:t>
            </a:r>
            <a:r>
              <a:rPr lang="en-US" sz="2800" dirty="0" err="1" smtClean="0"/>
              <a:t>w</a:t>
            </a:r>
            <a:r>
              <a:rPr lang="en-US" sz="2800" baseline="-25000" dirty="0" err="1" smtClean="0"/>
              <a:t>i</a:t>
            </a:r>
            <a:r>
              <a:rPr lang="en-US" sz="2800" dirty="0" smtClean="0"/>
              <a:t>= ... | I threw the) </a:t>
            </a:r>
            <a:endParaRPr lang="en-US" sz="28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9904" y="1043909"/>
            <a:ext cx="155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 threw"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194253" y="1950150"/>
            <a:ext cx="3907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=P(</a:t>
            </a:r>
            <a:r>
              <a:rPr lang="en-US" sz="2800" dirty="0" err="1" smtClean="0"/>
              <a:t>w</a:t>
            </a:r>
            <a:r>
              <a:rPr lang="en-US" sz="2800" baseline="-25000" dirty="0" err="1" smtClean="0"/>
              <a:t>i</a:t>
            </a:r>
            <a:r>
              <a:rPr lang="en-US" sz="2800" dirty="0" smtClean="0"/>
              <a:t>= ... | </a:t>
            </a:r>
            <a:r>
              <a:rPr lang="en-US" sz="2800" b="1" dirty="0" err="1" smtClean="0"/>
              <a:t>h</a:t>
            </a:r>
            <a:r>
              <a:rPr lang="en-US" sz="2800" baseline="-25000" dirty="0" err="1" smtClean="0"/>
              <a:t>"I</a:t>
            </a:r>
            <a:r>
              <a:rPr lang="en-US" sz="2800" baseline="-25000" dirty="0" smtClean="0"/>
              <a:t> threw the "</a:t>
            </a:r>
            <a:r>
              <a:rPr lang="en-US" sz="2800" dirty="0" smtClean="0"/>
              <a:t> ) 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214246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65027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60813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2046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 threw the"</a:t>
            </a:r>
            <a:endParaRPr lang="en-US" sz="3600" dirty="0"/>
          </a:p>
        </p:txBody>
      </p:sp>
      <p:sp>
        <p:nvSpPr>
          <p:cNvPr id="3" name="Freeform 2"/>
          <p:cNvSpPr/>
          <p:nvPr/>
        </p:nvSpPr>
        <p:spPr>
          <a:xfrm>
            <a:off x="2789382" y="3657600"/>
            <a:ext cx="1376218" cy="1394691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2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"ball"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P(</a:t>
            </a:r>
            <a:r>
              <a:rPr lang="en-US" sz="2000" dirty="0" err="1" smtClean="0"/>
              <a:t>w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= ... | I threw the ball) </a:t>
            </a:r>
            <a:endParaRPr lang="en-US" sz="20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9904" y="1043909"/>
            <a:ext cx="1634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</a:t>
            </a:r>
            <a:r>
              <a:rPr lang="en-US" sz="2800" baseline="-25000" dirty="0" err="1" smtClean="0"/>
              <a:t>"I</a:t>
            </a:r>
            <a:r>
              <a:rPr lang="en-US" sz="2800" baseline="-25000" dirty="0" smtClean="0"/>
              <a:t> threw the"</a:t>
            </a:r>
            <a:endParaRPr lang="en-US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7194253" y="1950150"/>
            <a:ext cx="3907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=P(</a:t>
            </a:r>
            <a:r>
              <a:rPr lang="en-US" sz="2800" dirty="0" err="1" smtClean="0"/>
              <a:t>w</a:t>
            </a:r>
            <a:r>
              <a:rPr lang="en-US" sz="2800" baseline="-25000" dirty="0" err="1" smtClean="0"/>
              <a:t>i</a:t>
            </a:r>
            <a:r>
              <a:rPr lang="en-US" sz="2800" dirty="0" smtClean="0"/>
              <a:t>= ... | </a:t>
            </a:r>
            <a:r>
              <a:rPr lang="en-US" sz="2800" b="1" dirty="0" err="1" smtClean="0"/>
              <a:t>h</a:t>
            </a:r>
            <a:r>
              <a:rPr lang="en-US" sz="2800" baseline="-25000" dirty="0" err="1" smtClean="0"/>
              <a:t>"I</a:t>
            </a:r>
            <a:r>
              <a:rPr lang="en-US" sz="2800" baseline="-25000" dirty="0" smtClean="0"/>
              <a:t> threw the ball "</a:t>
            </a:r>
            <a:r>
              <a:rPr lang="en-US" sz="2800" dirty="0" smtClean="0"/>
              <a:t> ) 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2566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 threw the ball"</a:t>
            </a:r>
            <a:endParaRPr lang="en-US" sz="3600" dirty="0"/>
          </a:p>
        </p:txBody>
      </p:sp>
      <p:sp>
        <p:nvSpPr>
          <p:cNvPr id="49" name="TextBox 48"/>
          <p:cNvSpPr txBox="1"/>
          <p:nvPr/>
        </p:nvSpPr>
        <p:spPr>
          <a:xfrm>
            <a:off x="7597548" y="4001837"/>
            <a:ext cx="338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P(</a:t>
            </a:r>
            <a:r>
              <a:rPr lang="en-US" sz="2000" dirty="0" err="1" smtClean="0"/>
              <a:t>w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= STOP | I threw the ball) </a:t>
            </a:r>
            <a:endParaRPr lang="en-US" sz="2000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6881285" y="4442783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14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105"/>
          </a:xfrm>
        </p:spPr>
        <p:txBody>
          <a:bodyPr/>
          <a:lstStyle/>
          <a:p>
            <a:r>
              <a:rPr lang="en-US" dirty="0" smtClean="0"/>
              <a:t>Unrolled View of RNN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2855064" y="4597149"/>
            <a:ext cx="703793" cy="100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8" name="Group 397"/>
          <p:cNvGrpSpPr/>
          <p:nvPr/>
        </p:nvGrpSpPr>
        <p:grpSpPr>
          <a:xfrm>
            <a:off x="2395799" y="1407566"/>
            <a:ext cx="1101656" cy="5255725"/>
            <a:chOff x="2395799" y="1407566"/>
            <a:chExt cx="1101656" cy="5255725"/>
          </a:xfrm>
        </p:grpSpPr>
        <p:sp>
          <p:nvSpPr>
            <p:cNvPr id="69" name="TextBox 68"/>
            <p:cNvSpPr txBox="1"/>
            <p:nvPr/>
          </p:nvSpPr>
          <p:spPr>
            <a:xfrm>
              <a:off x="3255081" y="14075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418068" y="3698596"/>
              <a:ext cx="351021" cy="1483316"/>
              <a:chOff x="3868798" y="799145"/>
              <a:chExt cx="641196" cy="3897351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riangle 4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riangle 5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riangle 6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riangle 7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riangle 8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riangle 9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418068" y="1781820"/>
              <a:ext cx="333829" cy="1557977"/>
              <a:chOff x="6256779" y="769180"/>
              <a:chExt cx="641196" cy="3897351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256779" y="76918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376059" y="939840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375869" y="229062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376059" y="409398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375869" y="158640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375869" y="287930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375869" y="349658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2395799" y="5578638"/>
              <a:ext cx="422902" cy="1084653"/>
              <a:chOff x="2201634" y="201961"/>
              <a:chExt cx="652402" cy="2125603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9" name="Straight Arrow Connector 48"/>
            <p:cNvCxnSpPr/>
            <p:nvPr/>
          </p:nvCxnSpPr>
          <p:spPr>
            <a:xfrm flipH="1" flipV="1">
              <a:off x="2603495" y="5195942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2888134" y="1733099"/>
              <a:ext cx="351897" cy="3022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 flipV="1">
              <a:off x="2571259" y="3353827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Freeform 146"/>
          <p:cNvSpPr/>
          <p:nvPr/>
        </p:nvSpPr>
        <p:spPr>
          <a:xfrm>
            <a:off x="3144842" y="1799771"/>
            <a:ext cx="367615" cy="4412343"/>
          </a:xfrm>
          <a:custGeom>
            <a:avLst/>
            <a:gdLst>
              <a:gd name="connsiteX0" fmla="*/ 193444 w 367615"/>
              <a:gd name="connsiteY0" fmla="*/ 0 h 4412343"/>
              <a:gd name="connsiteX1" fmla="*/ 4758 w 367615"/>
              <a:gd name="connsiteY1" fmla="*/ 3222172 h 4412343"/>
              <a:gd name="connsiteX2" fmla="*/ 367615 w 367615"/>
              <a:gd name="connsiteY2" fmla="*/ 4412343 h 441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615" h="4412343">
                <a:moveTo>
                  <a:pt x="193444" y="0"/>
                </a:moveTo>
                <a:cubicBezTo>
                  <a:pt x="84586" y="1243391"/>
                  <a:pt x="-24271" y="2486782"/>
                  <a:pt x="4758" y="3222172"/>
                </a:cubicBezTo>
                <a:cubicBezTo>
                  <a:pt x="33786" y="3957563"/>
                  <a:pt x="367615" y="4412343"/>
                  <a:pt x="367615" y="4412343"/>
                </a:cubicBezTo>
              </a:path>
            </a:pathLst>
          </a:custGeom>
          <a:noFill/>
          <a:ln w="381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TextBox 281"/>
          <p:cNvSpPr txBox="1"/>
          <p:nvPr/>
        </p:nvSpPr>
        <p:spPr>
          <a:xfrm>
            <a:off x="4568063" y="1430439"/>
            <a:ext cx="74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threw</a:t>
            </a:r>
            <a:endParaRPr lang="en-US" dirty="0"/>
          </a:p>
        </p:txBody>
      </p:sp>
      <p:grpSp>
        <p:nvGrpSpPr>
          <p:cNvPr id="283" name="Group 282"/>
          <p:cNvGrpSpPr/>
          <p:nvPr/>
        </p:nvGrpSpPr>
        <p:grpSpPr>
          <a:xfrm>
            <a:off x="3708781" y="1755972"/>
            <a:ext cx="1163058" cy="4930192"/>
            <a:chOff x="2395799" y="1733099"/>
            <a:chExt cx="1163058" cy="4930192"/>
          </a:xfrm>
        </p:grpSpPr>
        <p:grpSp>
          <p:nvGrpSpPr>
            <p:cNvPr id="284" name="Group 283"/>
            <p:cNvGrpSpPr/>
            <p:nvPr/>
          </p:nvGrpSpPr>
          <p:grpSpPr>
            <a:xfrm>
              <a:off x="2418068" y="3698596"/>
              <a:ext cx="351021" cy="1483316"/>
              <a:chOff x="3868798" y="799145"/>
              <a:chExt cx="641196" cy="3897351"/>
            </a:xfrm>
          </p:grpSpPr>
          <p:sp>
            <p:nvSpPr>
              <p:cNvPr id="303" name="Rectangle 302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Triangle 303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Triangle 304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Triangle 305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Triangle 306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Triangle 307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Triangle 308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5" name="Group 284"/>
            <p:cNvGrpSpPr/>
            <p:nvPr/>
          </p:nvGrpSpPr>
          <p:grpSpPr>
            <a:xfrm>
              <a:off x="2418068" y="1781820"/>
              <a:ext cx="333829" cy="1557977"/>
              <a:chOff x="6256779" y="769180"/>
              <a:chExt cx="641196" cy="3897351"/>
            </a:xfrm>
          </p:grpSpPr>
          <p:sp>
            <p:nvSpPr>
              <p:cNvPr id="296" name="Rectangle 295"/>
              <p:cNvSpPr/>
              <p:nvPr/>
            </p:nvSpPr>
            <p:spPr>
              <a:xfrm>
                <a:off x="6256779" y="76918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6376059" y="939840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6375869" y="229062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6376059" y="409398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6375869" y="158640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6375869" y="287930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6375869" y="349658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2395799" y="5578638"/>
              <a:ext cx="422902" cy="1084653"/>
              <a:chOff x="2201634" y="201961"/>
              <a:chExt cx="652402" cy="2125603"/>
            </a:xfrm>
          </p:grpSpPr>
          <p:sp>
            <p:nvSpPr>
              <p:cNvPr id="292" name="Rectangle 291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7" name="Straight Arrow Connector 286"/>
            <p:cNvCxnSpPr/>
            <p:nvPr/>
          </p:nvCxnSpPr>
          <p:spPr>
            <a:xfrm flipH="1" flipV="1">
              <a:off x="2603495" y="5195942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/>
            <p:nvPr/>
          </p:nvCxnSpPr>
          <p:spPr>
            <a:xfrm flipV="1">
              <a:off x="2855064" y="4597149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/>
            <p:nvPr/>
          </p:nvCxnSpPr>
          <p:spPr>
            <a:xfrm flipV="1">
              <a:off x="2888134" y="1733099"/>
              <a:ext cx="351897" cy="3022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/>
            <p:nvPr/>
          </p:nvCxnSpPr>
          <p:spPr>
            <a:xfrm flipH="1" flipV="1">
              <a:off x="2571259" y="3353827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Freeform 290"/>
            <p:cNvSpPr/>
            <p:nvPr/>
          </p:nvSpPr>
          <p:spPr>
            <a:xfrm>
              <a:off x="3144842" y="1799771"/>
              <a:ext cx="367615" cy="4412343"/>
            </a:xfrm>
            <a:custGeom>
              <a:avLst/>
              <a:gdLst>
                <a:gd name="connsiteX0" fmla="*/ 193444 w 367615"/>
                <a:gd name="connsiteY0" fmla="*/ 0 h 4412343"/>
                <a:gd name="connsiteX1" fmla="*/ 4758 w 367615"/>
                <a:gd name="connsiteY1" fmla="*/ 3222172 h 4412343"/>
                <a:gd name="connsiteX2" fmla="*/ 367615 w 367615"/>
                <a:gd name="connsiteY2" fmla="*/ 4412343 h 441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615" h="4412343">
                  <a:moveTo>
                    <a:pt x="193444" y="0"/>
                  </a:moveTo>
                  <a:cubicBezTo>
                    <a:pt x="84586" y="1243391"/>
                    <a:pt x="-24271" y="2486782"/>
                    <a:pt x="4758" y="3222172"/>
                  </a:cubicBezTo>
                  <a:cubicBezTo>
                    <a:pt x="33786" y="3957563"/>
                    <a:pt x="367615" y="4412343"/>
                    <a:pt x="367615" y="441234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0" name="TextBox 309"/>
          <p:cNvSpPr txBox="1"/>
          <p:nvPr/>
        </p:nvSpPr>
        <p:spPr>
          <a:xfrm>
            <a:off x="5952429" y="143043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</a:t>
            </a:r>
            <a:endParaRPr lang="en-US" dirty="0"/>
          </a:p>
        </p:txBody>
      </p:sp>
      <p:grpSp>
        <p:nvGrpSpPr>
          <p:cNvPr id="311" name="Group 310"/>
          <p:cNvGrpSpPr/>
          <p:nvPr/>
        </p:nvGrpSpPr>
        <p:grpSpPr>
          <a:xfrm>
            <a:off x="5093147" y="1755972"/>
            <a:ext cx="1163058" cy="4930192"/>
            <a:chOff x="2395799" y="1733099"/>
            <a:chExt cx="1163058" cy="4930192"/>
          </a:xfrm>
        </p:grpSpPr>
        <p:grpSp>
          <p:nvGrpSpPr>
            <p:cNvPr id="312" name="Group 311"/>
            <p:cNvGrpSpPr/>
            <p:nvPr/>
          </p:nvGrpSpPr>
          <p:grpSpPr>
            <a:xfrm>
              <a:off x="2418068" y="3698596"/>
              <a:ext cx="351021" cy="1483316"/>
              <a:chOff x="3868798" y="799145"/>
              <a:chExt cx="641196" cy="3897351"/>
            </a:xfrm>
          </p:grpSpPr>
          <p:sp>
            <p:nvSpPr>
              <p:cNvPr id="331" name="Rectangle 330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Triangle 331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Triangle 332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Triangle 333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Triangle 334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Triangle 335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Triangle 336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2418068" y="1781820"/>
              <a:ext cx="333829" cy="1557977"/>
              <a:chOff x="6256779" y="769180"/>
              <a:chExt cx="641196" cy="3897351"/>
            </a:xfrm>
          </p:grpSpPr>
          <p:sp>
            <p:nvSpPr>
              <p:cNvPr id="324" name="Rectangle 323"/>
              <p:cNvSpPr/>
              <p:nvPr/>
            </p:nvSpPr>
            <p:spPr>
              <a:xfrm>
                <a:off x="6256779" y="76918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6376059" y="939840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6375869" y="229062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6376059" y="409398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6375869" y="158640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6375869" y="287930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6375869" y="349658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" name="Group 313"/>
            <p:cNvGrpSpPr/>
            <p:nvPr/>
          </p:nvGrpSpPr>
          <p:grpSpPr>
            <a:xfrm>
              <a:off x="2395799" y="5578638"/>
              <a:ext cx="422902" cy="1084653"/>
              <a:chOff x="2201634" y="201961"/>
              <a:chExt cx="652402" cy="2125603"/>
            </a:xfrm>
          </p:grpSpPr>
          <p:sp>
            <p:nvSpPr>
              <p:cNvPr id="320" name="Rectangle 319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5" name="Straight Arrow Connector 314"/>
            <p:cNvCxnSpPr/>
            <p:nvPr/>
          </p:nvCxnSpPr>
          <p:spPr>
            <a:xfrm flipH="1" flipV="1">
              <a:off x="2603495" y="5195942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V="1">
              <a:off x="2855064" y="4597149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 flipV="1">
              <a:off x="2888134" y="1733099"/>
              <a:ext cx="351897" cy="3022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/>
            <p:nvPr/>
          </p:nvCxnSpPr>
          <p:spPr>
            <a:xfrm flipH="1" flipV="1">
              <a:off x="2571259" y="3353827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Freeform 318"/>
            <p:cNvSpPr/>
            <p:nvPr/>
          </p:nvSpPr>
          <p:spPr>
            <a:xfrm>
              <a:off x="3144842" y="1799771"/>
              <a:ext cx="367615" cy="4412343"/>
            </a:xfrm>
            <a:custGeom>
              <a:avLst/>
              <a:gdLst>
                <a:gd name="connsiteX0" fmla="*/ 193444 w 367615"/>
                <a:gd name="connsiteY0" fmla="*/ 0 h 4412343"/>
                <a:gd name="connsiteX1" fmla="*/ 4758 w 367615"/>
                <a:gd name="connsiteY1" fmla="*/ 3222172 h 4412343"/>
                <a:gd name="connsiteX2" fmla="*/ 367615 w 367615"/>
                <a:gd name="connsiteY2" fmla="*/ 4412343 h 441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615" h="4412343">
                  <a:moveTo>
                    <a:pt x="193444" y="0"/>
                  </a:moveTo>
                  <a:cubicBezTo>
                    <a:pt x="84586" y="1243391"/>
                    <a:pt x="-24271" y="2486782"/>
                    <a:pt x="4758" y="3222172"/>
                  </a:cubicBezTo>
                  <a:cubicBezTo>
                    <a:pt x="33786" y="3957563"/>
                    <a:pt x="367615" y="4412343"/>
                    <a:pt x="367615" y="441234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8" name="TextBox 337"/>
          <p:cNvSpPr txBox="1"/>
          <p:nvPr/>
        </p:nvSpPr>
        <p:spPr>
          <a:xfrm>
            <a:off x="7251467" y="148071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ball</a:t>
            </a:r>
            <a:endParaRPr lang="en-US" dirty="0"/>
          </a:p>
        </p:txBody>
      </p:sp>
      <p:grpSp>
        <p:nvGrpSpPr>
          <p:cNvPr id="339" name="Group 338"/>
          <p:cNvGrpSpPr/>
          <p:nvPr/>
        </p:nvGrpSpPr>
        <p:grpSpPr>
          <a:xfrm>
            <a:off x="6392185" y="1806243"/>
            <a:ext cx="1163058" cy="4930192"/>
            <a:chOff x="2395799" y="1733099"/>
            <a:chExt cx="1163058" cy="4930192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18068" y="3698596"/>
              <a:ext cx="351021" cy="1483316"/>
              <a:chOff x="3868798" y="799145"/>
              <a:chExt cx="641196" cy="3897351"/>
            </a:xfrm>
          </p:grpSpPr>
          <p:sp>
            <p:nvSpPr>
              <p:cNvPr id="359" name="Rectangle 358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Triangle 359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Triangle 360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Triangle 361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Triangle 362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Triangle 363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Triangle 364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1" name="Group 340"/>
            <p:cNvGrpSpPr/>
            <p:nvPr/>
          </p:nvGrpSpPr>
          <p:grpSpPr>
            <a:xfrm>
              <a:off x="2418068" y="1781820"/>
              <a:ext cx="333829" cy="1557977"/>
              <a:chOff x="6256779" y="769180"/>
              <a:chExt cx="641196" cy="3897351"/>
            </a:xfrm>
          </p:grpSpPr>
          <p:sp>
            <p:nvSpPr>
              <p:cNvPr id="352" name="Rectangle 351"/>
              <p:cNvSpPr/>
              <p:nvPr/>
            </p:nvSpPr>
            <p:spPr>
              <a:xfrm>
                <a:off x="6256779" y="76918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6376059" y="939840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6375869" y="229062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6376059" y="409398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6375869" y="158640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6375869" y="287930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6375869" y="349658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2" name="Group 341"/>
            <p:cNvGrpSpPr/>
            <p:nvPr/>
          </p:nvGrpSpPr>
          <p:grpSpPr>
            <a:xfrm>
              <a:off x="2395799" y="5578638"/>
              <a:ext cx="422902" cy="1084653"/>
              <a:chOff x="2201634" y="201961"/>
              <a:chExt cx="652402" cy="2125603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Oval 349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Oval 350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3" name="Straight Arrow Connector 342"/>
            <p:cNvCxnSpPr/>
            <p:nvPr/>
          </p:nvCxnSpPr>
          <p:spPr>
            <a:xfrm flipH="1" flipV="1">
              <a:off x="2603495" y="5195942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 flipV="1">
              <a:off x="2855064" y="4597149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 flipV="1">
              <a:off x="2888134" y="1733099"/>
              <a:ext cx="351897" cy="3022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 flipH="1" flipV="1">
              <a:off x="2571259" y="3353827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Freeform 346"/>
            <p:cNvSpPr/>
            <p:nvPr/>
          </p:nvSpPr>
          <p:spPr>
            <a:xfrm>
              <a:off x="3144842" y="1799771"/>
              <a:ext cx="367615" cy="4412343"/>
            </a:xfrm>
            <a:custGeom>
              <a:avLst/>
              <a:gdLst>
                <a:gd name="connsiteX0" fmla="*/ 193444 w 367615"/>
                <a:gd name="connsiteY0" fmla="*/ 0 h 4412343"/>
                <a:gd name="connsiteX1" fmla="*/ 4758 w 367615"/>
                <a:gd name="connsiteY1" fmla="*/ 3222172 h 4412343"/>
                <a:gd name="connsiteX2" fmla="*/ 367615 w 367615"/>
                <a:gd name="connsiteY2" fmla="*/ 4412343 h 441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615" h="4412343">
                  <a:moveTo>
                    <a:pt x="193444" y="0"/>
                  </a:moveTo>
                  <a:cubicBezTo>
                    <a:pt x="84586" y="1243391"/>
                    <a:pt x="-24271" y="2486782"/>
                    <a:pt x="4758" y="3222172"/>
                  </a:cubicBezTo>
                  <a:cubicBezTo>
                    <a:pt x="33786" y="3957563"/>
                    <a:pt x="367615" y="4412343"/>
                    <a:pt x="367615" y="441234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6" name="TextBox 365"/>
          <p:cNvSpPr txBox="1"/>
          <p:nvPr/>
        </p:nvSpPr>
        <p:spPr>
          <a:xfrm>
            <a:off x="8626957" y="1436911"/>
            <a:ext cx="78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&lt;EOS&gt;</a:t>
            </a:r>
            <a:endParaRPr lang="en-US" dirty="0"/>
          </a:p>
        </p:txBody>
      </p:sp>
      <p:grpSp>
        <p:nvGrpSpPr>
          <p:cNvPr id="367" name="Group 366"/>
          <p:cNvGrpSpPr/>
          <p:nvPr/>
        </p:nvGrpSpPr>
        <p:grpSpPr>
          <a:xfrm>
            <a:off x="7767675" y="1762444"/>
            <a:ext cx="844232" cy="4930192"/>
            <a:chOff x="2395799" y="1733099"/>
            <a:chExt cx="844232" cy="4930192"/>
          </a:xfrm>
        </p:grpSpPr>
        <p:grpSp>
          <p:nvGrpSpPr>
            <p:cNvPr id="368" name="Group 367"/>
            <p:cNvGrpSpPr/>
            <p:nvPr/>
          </p:nvGrpSpPr>
          <p:grpSpPr>
            <a:xfrm>
              <a:off x="2418068" y="3698596"/>
              <a:ext cx="351021" cy="1483316"/>
              <a:chOff x="3868798" y="799145"/>
              <a:chExt cx="641196" cy="3897351"/>
            </a:xfrm>
          </p:grpSpPr>
          <p:sp>
            <p:nvSpPr>
              <p:cNvPr id="387" name="Rectangle 386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Triangle 387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Triangle 388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Triangle 389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Triangle 390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Triangle 391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Triangle 392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9" name="Group 368"/>
            <p:cNvGrpSpPr/>
            <p:nvPr/>
          </p:nvGrpSpPr>
          <p:grpSpPr>
            <a:xfrm>
              <a:off x="2418068" y="1781820"/>
              <a:ext cx="333829" cy="1557977"/>
              <a:chOff x="6256779" y="769180"/>
              <a:chExt cx="641196" cy="3897351"/>
            </a:xfrm>
          </p:grpSpPr>
          <p:sp>
            <p:nvSpPr>
              <p:cNvPr id="380" name="Rectangle 379"/>
              <p:cNvSpPr/>
              <p:nvPr/>
            </p:nvSpPr>
            <p:spPr>
              <a:xfrm>
                <a:off x="6256779" y="76918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6376059" y="939840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6375869" y="229062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6376059" y="409398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6375869" y="158640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6375869" y="287930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6375869" y="349658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0" name="Group 369"/>
            <p:cNvGrpSpPr/>
            <p:nvPr/>
          </p:nvGrpSpPr>
          <p:grpSpPr>
            <a:xfrm>
              <a:off x="2395799" y="5578638"/>
              <a:ext cx="422902" cy="1084653"/>
              <a:chOff x="2201634" y="201961"/>
              <a:chExt cx="652402" cy="2125603"/>
            </a:xfrm>
          </p:grpSpPr>
          <p:sp>
            <p:nvSpPr>
              <p:cNvPr id="376" name="Rectangle 375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Oval 376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Oval 378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1" name="Straight Arrow Connector 370"/>
            <p:cNvCxnSpPr/>
            <p:nvPr/>
          </p:nvCxnSpPr>
          <p:spPr>
            <a:xfrm flipH="1" flipV="1">
              <a:off x="2603495" y="5195942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/>
            <p:nvPr/>
          </p:nvCxnSpPr>
          <p:spPr>
            <a:xfrm flipV="1">
              <a:off x="2888134" y="1733099"/>
              <a:ext cx="351897" cy="3022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/>
            <p:cNvCxnSpPr/>
            <p:nvPr/>
          </p:nvCxnSpPr>
          <p:spPr>
            <a:xfrm flipH="1" flipV="1">
              <a:off x="2571259" y="3353827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4" name="TextBox 393"/>
          <p:cNvSpPr txBox="1"/>
          <p:nvPr/>
        </p:nvSpPr>
        <p:spPr>
          <a:xfrm>
            <a:off x="798259" y="600944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&lt;BOS&gt;</a:t>
            </a:r>
            <a:endParaRPr lang="en-US"/>
          </a:p>
        </p:txBody>
      </p:sp>
      <p:cxnSp>
        <p:nvCxnSpPr>
          <p:cNvPr id="395" name="Straight Arrow Connector 394"/>
          <p:cNvCxnSpPr/>
          <p:nvPr/>
        </p:nvCxnSpPr>
        <p:spPr>
          <a:xfrm>
            <a:off x="1485002" y="6234987"/>
            <a:ext cx="946810" cy="0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48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282" grpId="0"/>
      <p:bldP spid="310" grpId="0"/>
      <p:bldP spid="338" grpId="0"/>
      <p:bldP spid="366" grpId="0"/>
      <p:bldP spid="39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105"/>
          </a:xfrm>
        </p:spPr>
        <p:txBody>
          <a:bodyPr/>
          <a:lstStyle/>
          <a:p>
            <a:r>
              <a:rPr lang="en-US" dirty="0" smtClean="0"/>
              <a:t>Unrolled View of RNN (2-layer)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255081" y="100116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4501089" y="951243"/>
            <a:ext cx="74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threw</a:t>
            </a:r>
            <a:endParaRPr lang="en-US" dirty="0"/>
          </a:p>
        </p:txBody>
      </p:sp>
      <p:sp>
        <p:nvSpPr>
          <p:cNvPr id="310" name="TextBox 309"/>
          <p:cNvSpPr txBox="1"/>
          <p:nvPr/>
        </p:nvSpPr>
        <p:spPr>
          <a:xfrm>
            <a:off x="5885455" y="951243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</a:t>
            </a:r>
            <a:endParaRPr lang="en-US" dirty="0"/>
          </a:p>
        </p:txBody>
      </p:sp>
      <p:sp>
        <p:nvSpPr>
          <p:cNvPr id="338" name="TextBox 337"/>
          <p:cNvSpPr txBox="1"/>
          <p:nvPr/>
        </p:nvSpPr>
        <p:spPr>
          <a:xfrm>
            <a:off x="7184493" y="100151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ball</a:t>
            </a:r>
            <a:endParaRPr lang="en-US" dirty="0"/>
          </a:p>
        </p:txBody>
      </p:sp>
      <p:sp>
        <p:nvSpPr>
          <p:cNvPr id="366" name="TextBox 365"/>
          <p:cNvSpPr txBox="1"/>
          <p:nvPr/>
        </p:nvSpPr>
        <p:spPr>
          <a:xfrm>
            <a:off x="8559983" y="957715"/>
            <a:ext cx="78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&lt;EOS&gt;</a:t>
            </a:r>
            <a:endParaRPr lang="en-US" dirty="0"/>
          </a:p>
        </p:txBody>
      </p:sp>
      <p:sp>
        <p:nvSpPr>
          <p:cNvPr id="394" name="TextBox 393"/>
          <p:cNvSpPr txBox="1"/>
          <p:nvPr/>
        </p:nvSpPr>
        <p:spPr>
          <a:xfrm>
            <a:off x="798259" y="600944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&lt;BOS&gt;</a:t>
            </a:r>
            <a:endParaRPr lang="en-US"/>
          </a:p>
        </p:txBody>
      </p:sp>
      <p:cxnSp>
        <p:nvCxnSpPr>
          <p:cNvPr id="395" name="Straight Arrow Connector 394"/>
          <p:cNvCxnSpPr/>
          <p:nvPr/>
        </p:nvCxnSpPr>
        <p:spPr>
          <a:xfrm>
            <a:off x="1485002" y="6234987"/>
            <a:ext cx="946810" cy="0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395799" y="1137786"/>
            <a:ext cx="1163058" cy="5525505"/>
            <a:chOff x="2395799" y="1137786"/>
            <a:chExt cx="1163058" cy="5525505"/>
          </a:xfrm>
        </p:grpSpPr>
        <p:grpSp>
          <p:nvGrpSpPr>
            <p:cNvPr id="11" name="Group 10"/>
            <p:cNvGrpSpPr/>
            <p:nvPr/>
          </p:nvGrpSpPr>
          <p:grpSpPr>
            <a:xfrm>
              <a:off x="2418068" y="4050228"/>
              <a:ext cx="364641" cy="1131683"/>
              <a:chOff x="3868798" y="799145"/>
              <a:chExt cx="641196" cy="3897351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riangle 4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riangle 5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riangle 6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riangle 7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riangle 8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riangle 9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455005" y="1137786"/>
              <a:ext cx="311826" cy="1151327"/>
              <a:chOff x="6256779" y="769180"/>
              <a:chExt cx="641196" cy="3897351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256779" y="76918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376059" y="939840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375869" y="229062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376059" y="409398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375869" y="158640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375869" y="287930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375869" y="349658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2395799" y="5578638"/>
              <a:ext cx="422902" cy="1084653"/>
              <a:chOff x="2201634" y="201961"/>
              <a:chExt cx="652402" cy="2125603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9" name="Straight Arrow Connector 48"/>
            <p:cNvCxnSpPr/>
            <p:nvPr/>
          </p:nvCxnSpPr>
          <p:spPr>
            <a:xfrm flipH="1" flipV="1">
              <a:off x="2603495" y="5195942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2855064" y="4597149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2855064" y="1223193"/>
              <a:ext cx="351897" cy="3022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 flipV="1">
              <a:off x="2600334" y="3688104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Freeform 146"/>
            <p:cNvSpPr/>
            <p:nvPr/>
          </p:nvSpPr>
          <p:spPr>
            <a:xfrm>
              <a:off x="3144842" y="1379205"/>
              <a:ext cx="367615" cy="4832909"/>
            </a:xfrm>
            <a:custGeom>
              <a:avLst/>
              <a:gdLst>
                <a:gd name="connsiteX0" fmla="*/ 193444 w 367615"/>
                <a:gd name="connsiteY0" fmla="*/ 0 h 4412343"/>
                <a:gd name="connsiteX1" fmla="*/ 4758 w 367615"/>
                <a:gd name="connsiteY1" fmla="*/ 3222172 h 4412343"/>
                <a:gd name="connsiteX2" fmla="*/ 367615 w 367615"/>
                <a:gd name="connsiteY2" fmla="*/ 4412343 h 441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615" h="4412343">
                  <a:moveTo>
                    <a:pt x="193444" y="0"/>
                  </a:moveTo>
                  <a:cubicBezTo>
                    <a:pt x="84586" y="1243391"/>
                    <a:pt x="-24271" y="2486782"/>
                    <a:pt x="4758" y="3222172"/>
                  </a:cubicBezTo>
                  <a:cubicBezTo>
                    <a:pt x="33786" y="3957563"/>
                    <a:pt x="367615" y="4412343"/>
                    <a:pt x="367615" y="441234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2412264" y="2593032"/>
              <a:ext cx="364641" cy="1131683"/>
              <a:chOff x="3868798" y="799145"/>
              <a:chExt cx="641196" cy="3897351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Triangle 144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Triangle 145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Triangle 147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riangle 148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Triangle 149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Triangle 150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2" name="Straight Arrow Connector 151"/>
            <p:cNvCxnSpPr/>
            <p:nvPr/>
          </p:nvCxnSpPr>
          <p:spPr>
            <a:xfrm flipH="1" flipV="1">
              <a:off x="2625440" y="2300357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2808664" y="3193435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3709782" y="1190887"/>
            <a:ext cx="1163058" cy="5525505"/>
            <a:chOff x="2395799" y="1137786"/>
            <a:chExt cx="1163058" cy="5525505"/>
          </a:xfrm>
        </p:grpSpPr>
        <p:grpSp>
          <p:nvGrpSpPr>
            <p:cNvPr id="155" name="Group 154"/>
            <p:cNvGrpSpPr/>
            <p:nvPr/>
          </p:nvGrpSpPr>
          <p:grpSpPr>
            <a:xfrm>
              <a:off x="2418068" y="4050228"/>
              <a:ext cx="364641" cy="1131683"/>
              <a:chOff x="3868798" y="799145"/>
              <a:chExt cx="641196" cy="3897351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Triangle 184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Triangle 185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Triangle 186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Triangle 187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Triangle 188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Triangle 189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2455005" y="1137786"/>
              <a:ext cx="311826" cy="1151327"/>
              <a:chOff x="6256779" y="769180"/>
              <a:chExt cx="641196" cy="3897351"/>
            </a:xfrm>
          </p:grpSpPr>
          <p:sp>
            <p:nvSpPr>
              <p:cNvPr id="177" name="Rectangle 176"/>
              <p:cNvSpPr/>
              <p:nvPr/>
            </p:nvSpPr>
            <p:spPr>
              <a:xfrm>
                <a:off x="6256779" y="76918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6376059" y="939840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375869" y="229062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376059" y="409398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6375869" y="158640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6375869" y="287930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6375869" y="349658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2395799" y="5578638"/>
              <a:ext cx="422902" cy="1084653"/>
              <a:chOff x="2201634" y="201961"/>
              <a:chExt cx="652402" cy="2125603"/>
            </a:xfrm>
          </p:grpSpPr>
          <p:sp>
            <p:nvSpPr>
              <p:cNvPr id="173" name="Rectangle 172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8" name="Straight Arrow Connector 157"/>
            <p:cNvCxnSpPr/>
            <p:nvPr/>
          </p:nvCxnSpPr>
          <p:spPr>
            <a:xfrm flipH="1" flipV="1">
              <a:off x="2603495" y="5195942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V="1">
              <a:off x="2855064" y="4597149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 flipV="1">
              <a:off x="2855064" y="1223193"/>
              <a:ext cx="351897" cy="3022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flipH="1" flipV="1">
              <a:off x="2600334" y="3688104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Freeform 161"/>
            <p:cNvSpPr/>
            <p:nvPr/>
          </p:nvSpPr>
          <p:spPr>
            <a:xfrm>
              <a:off x="3144842" y="1379205"/>
              <a:ext cx="367615" cy="4832909"/>
            </a:xfrm>
            <a:custGeom>
              <a:avLst/>
              <a:gdLst>
                <a:gd name="connsiteX0" fmla="*/ 193444 w 367615"/>
                <a:gd name="connsiteY0" fmla="*/ 0 h 4412343"/>
                <a:gd name="connsiteX1" fmla="*/ 4758 w 367615"/>
                <a:gd name="connsiteY1" fmla="*/ 3222172 h 4412343"/>
                <a:gd name="connsiteX2" fmla="*/ 367615 w 367615"/>
                <a:gd name="connsiteY2" fmla="*/ 4412343 h 441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615" h="4412343">
                  <a:moveTo>
                    <a:pt x="193444" y="0"/>
                  </a:moveTo>
                  <a:cubicBezTo>
                    <a:pt x="84586" y="1243391"/>
                    <a:pt x="-24271" y="2486782"/>
                    <a:pt x="4758" y="3222172"/>
                  </a:cubicBezTo>
                  <a:cubicBezTo>
                    <a:pt x="33786" y="3957563"/>
                    <a:pt x="367615" y="4412343"/>
                    <a:pt x="367615" y="441234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3" name="Group 162"/>
            <p:cNvGrpSpPr/>
            <p:nvPr/>
          </p:nvGrpSpPr>
          <p:grpSpPr>
            <a:xfrm>
              <a:off x="2412264" y="2593032"/>
              <a:ext cx="364641" cy="1131683"/>
              <a:chOff x="3868798" y="799145"/>
              <a:chExt cx="641196" cy="3897351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Triangle 166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Triangle 167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Triangle 168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Triangle 169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Triangle 170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Triangle 171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4" name="Straight Arrow Connector 163"/>
            <p:cNvCxnSpPr/>
            <p:nvPr/>
          </p:nvCxnSpPr>
          <p:spPr>
            <a:xfrm flipH="1" flipV="1">
              <a:off x="2625440" y="2300357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V="1">
              <a:off x="2808664" y="3193435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/>
          <p:cNvGrpSpPr/>
          <p:nvPr/>
        </p:nvGrpSpPr>
        <p:grpSpPr>
          <a:xfrm>
            <a:off x="5103503" y="1255050"/>
            <a:ext cx="1163058" cy="5525505"/>
            <a:chOff x="2395799" y="1137786"/>
            <a:chExt cx="1163058" cy="5525505"/>
          </a:xfrm>
        </p:grpSpPr>
        <p:grpSp>
          <p:nvGrpSpPr>
            <p:cNvPr id="192" name="Group 191"/>
            <p:cNvGrpSpPr/>
            <p:nvPr/>
          </p:nvGrpSpPr>
          <p:grpSpPr>
            <a:xfrm>
              <a:off x="2418068" y="4050228"/>
              <a:ext cx="364641" cy="1131683"/>
              <a:chOff x="3868798" y="799145"/>
              <a:chExt cx="641196" cy="3897351"/>
            </a:xfrm>
          </p:grpSpPr>
          <p:sp>
            <p:nvSpPr>
              <p:cNvPr id="222" name="Rectangle 221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Triangle 222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riangle 223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Triangle 224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riangle 225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Triangle 226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riangle 227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2455005" y="1137786"/>
              <a:ext cx="311826" cy="1151327"/>
              <a:chOff x="6256779" y="769180"/>
              <a:chExt cx="641196" cy="3897351"/>
            </a:xfrm>
          </p:grpSpPr>
          <p:sp>
            <p:nvSpPr>
              <p:cNvPr id="215" name="Rectangle 214"/>
              <p:cNvSpPr/>
              <p:nvPr/>
            </p:nvSpPr>
            <p:spPr>
              <a:xfrm>
                <a:off x="6256779" y="76918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376059" y="939840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6375869" y="229062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6376059" y="409398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6375869" y="158640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6375869" y="287930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6375869" y="349658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2395799" y="5578638"/>
              <a:ext cx="422902" cy="1084653"/>
              <a:chOff x="2201634" y="201961"/>
              <a:chExt cx="652402" cy="2125603"/>
            </a:xfrm>
          </p:grpSpPr>
          <p:sp>
            <p:nvSpPr>
              <p:cNvPr id="211" name="Rectangle 210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5" name="Straight Arrow Connector 194"/>
            <p:cNvCxnSpPr/>
            <p:nvPr/>
          </p:nvCxnSpPr>
          <p:spPr>
            <a:xfrm flipH="1" flipV="1">
              <a:off x="2603495" y="5195942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 flipV="1">
              <a:off x="2855064" y="4597149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 flipV="1">
              <a:off x="2855064" y="1223193"/>
              <a:ext cx="351897" cy="3022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 flipH="1" flipV="1">
              <a:off x="2600334" y="3688104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Freeform 198"/>
            <p:cNvSpPr/>
            <p:nvPr/>
          </p:nvSpPr>
          <p:spPr>
            <a:xfrm>
              <a:off x="3144842" y="1379205"/>
              <a:ext cx="367615" cy="4832909"/>
            </a:xfrm>
            <a:custGeom>
              <a:avLst/>
              <a:gdLst>
                <a:gd name="connsiteX0" fmla="*/ 193444 w 367615"/>
                <a:gd name="connsiteY0" fmla="*/ 0 h 4412343"/>
                <a:gd name="connsiteX1" fmla="*/ 4758 w 367615"/>
                <a:gd name="connsiteY1" fmla="*/ 3222172 h 4412343"/>
                <a:gd name="connsiteX2" fmla="*/ 367615 w 367615"/>
                <a:gd name="connsiteY2" fmla="*/ 4412343 h 441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615" h="4412343">
                  <a:moveTo>
                    <a:pt x="193444" y="0"/>
                  </a:moveTo>
                  <a:cubicBezTo>
                    <a:pt x="84586" y="1243391"/>
                    <a:pt x="-24271" y="2486782"/>
                    <a:pt x="4758" y="3222172"/>
                  </a:cubicBezTo>
                  <a:cubicBezTo>
                    <a:pt x="33786" y="3957563"/>
                    <a:pt x="367615" y="4412343"/>
                    <a:pt x="367615" y="441234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2412264" y="2593032"/>
              <a:ext cx="364641" cy="1131683"/>
              <a:chOff x="3868798" y="799145"/>
              <a:chExt cx="641196" cy="3897351"/>
            </a:xfrm>
          </p:grpSpPr>
          <p:sp>
            <p:nvSpPr>
              <p:cNvPr id="204" name="Rectangle 203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Triangle 205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Triangle 206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Triangle 207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Triangle 208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Triangle 209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2" name="Straight Arrow Connector 201"/>
            <p:cNvCxnSpPr/>
            <p:nvPr/>
          </p:nvCxnSpPr>
          <p:spPr>
            <a:xfrm flipH="1" flipV="1">
              <a:off x="2625440" y="2300357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 flipV="1">
              <a:off x="2808664" y="3193435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Group 228"/>
          <p:cNvGrpSpPr/>
          <p:nvPr/>
        </p:nvGrpSpPr>
        <p:grpSpPr>
          <a:xfrm>
            <a:off x="6411145" y="1262021"/>
            <a:ext cx="1163058" cy="5525505"/>
            <a:chOff x="2395799" y="1137786"/>
            <a:chExt cx="1163058" cy="5525505"/>
          </a:xfrm>
        </p:grpSpPr>
        <p:grpSp>
          <p:nvGrpSpPr>
            <p:cNvPr id="230" name="Group 229"/>
            <p:cNvGrpSpPr/>
            <p:nvPr/>
          </p:nvGrpSpPr>
          <p:grpSpPr>
            <a:xfrm>
              <a:off x="2418068" y="4050228"/>
              <a:ext cx="364641" cy="1131683"/>
              <a:chOff x="3868798" y="799145"/>
              <a:chExt cx="641196" cy="3897351"/>
            </a:xfrm>
          </p:grpSpPr>
          <p:sp>
            <p:nvSpPr>
              <p:cNvPr id="259" name="Rectangle 258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Triangle 259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Triangle 260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Triangle 261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Triangle 262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Triangle 263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Triangle 264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2455005" y="1137786"/>
              <a:ext cx="311826" cy="1151327"/>
              <a:chOff x="6256779" y="769180"/>
              <a:chExt cx="641196" cy="3897351"/>
            </a:xfrm>
          </p:grpSpPr>
          <p:sp>
            <p:nvSpPr>
              <p:cNvPr id="252" name="Rectangle 251"/>
              <p:cNvSpPr/>
              <p:nvPr/>
            </p:nvSpPr>
            <p:spPr>
              <a:xfrm>
                <a:off x="6256779" y="76918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6376059" y="939840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6375869" y="229062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6376059" y="409398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6375869" y="158640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6375869" y="287930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6375869" y="349658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2395799" y="5578638"/>
              <a:ext cx="422902" cy="1084653"/>
              <a:chOff x="2201634" y="201961"/>
              <a:chExt cx="652402" cy="2125603"/>
            </a:xfrm>
          </p:grpSpPr>
          <p:sp>
            <p:nvSpPr>
              <p:cNvPr id="248" name="Rectangle 247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Oval 250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3" name="Straight Arrow Connector 232"/>
            <p:cNvCxnSpPr/>
            <p:nvPr/>
          </p:nvCxnSpPr>
          <p:spPr>
            <a:xfrm flipH="1" flipV="1">
              <a:off x="2603495" y="5195942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 flipV="1">
              <a:off x="2855064" y="4597149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 flipV="1">
              <a:off x="2855064" y="1223193"/>
              <a:ext cx="351897" cy="3022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H="1" flipV="1">
              <a:off x="2600334" y="3688104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Freeform 236"/>
            <p:cNvSpPr/>
            <p:nvPr/>
          </p:nvSpPr>
          <p:spPr>
            <a:xfrm>
              <a:off x="3144842" y="1379205"/>
              <a:ext cx="367615" cy="4832909"/>
            </a:xfrm>
            <a:custGeom>
              <a:avLst/>
              <a:gdLst>
                <a:gd name="connsiteX0" fmla="*/ 193444 w 367615"/>
                <a:gd name="connsiteY0" fmla="*/ 0 h 4412343"/>
                <a:gd name="connsiteX1" fmla="*/ 4758 w 367615"/>
                <a:gd name="connsiteY1" fmla="*/ 3222172 h 4412343"/>
                <a:gd name="connsiteX2" fmla="*/ 367615 w 367615"/>
                <a:gd name="connsiteY2" fmla="*/ 4412343 h 441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615" h="4412343">
                  <a:moveTo>
                    <a:pt x="193444" y="0"/>
                  </a:moveTo>
                  <a:cubicBezTo>
                    <a:pt x="84586" y="1243391"/>
                    <a:pt x="-24271" y="2486782"/>
                    <a:pt x="4758" y="3222172"/>
                  </a:cubicBezTo>
                  <a:cubicBezTo>
                    <a:pt x="33786" y="3957563"/>
                    <a:pt x="367615" y="4412343"/>
                    <a:pt x="367615" y="441234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8" name="Group 237"/>
            <p:cNvGrpSpPr/>
            <p:nvPr/>
          </p:nvGrpSpPr>
          <p:grpSpPr>
            <a:xfrm>
              <a:off x="2412264" y="2593032"/>
              <a:ext cx="364641" cy="1131683"/>
              <a:chOff x="3868798" y="799145"/>
              <a:chExt cx="641196" cy="3897351"/>
            </a:xfrm>
          </p:grpSpPr>
          <p:sp>
            <p:nvSpPr>
              <p:cNvPr id="241" name="Rectangle 240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riangle 241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iangle 242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riangle 243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Triangle 244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riangle 245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Triangle 246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9" name="Straight Arrow Connector 238"/>
            <p:cNvCxnSpPr/>
            <p:nvPr/>
          </p:nvCxnSpPr>
          <p:spPr>
            <a:xfrm flipH="1" flipV="1">
              <a:off x="2625440" y="2300357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 flipV="1">
              <a:off x="2808664" y="3193435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6" name="Group 265"/>
          <p:cNvGrpSpPr/>
          <p:nvPr/>
        </p:nvGrpSpPr>
        <p:grpSpPr>
          <a:xfrm>
            <a:off x="7718787" y="1289362"/>
            <a:ext cx="811162" cy="5525505"/>
            <a:chOff x="2395799" y="1137786"/>
            <a:chExt cx="811162" cy="5525505"/>
          </a:xfrm>
        </p:grpSpPr>
        <p:grpSp>
          <p:nvGrpSpPr>
            <p:cNvPr id="267" name="Group 266"/>
            <p:cNvGrpSpPr/>
            <p:nvPr/>
          </p:nvGrpSpPr>
          <p:grpSpPr>
            <a:xfrm>
              <a:off x="2418068" y="4050228"/>
              <a:ext cx="364641" cy="1131683"/>
              <a:chOff x="3868798" y="799145"/>
              <a:chExt cx="641196" cy="3897351"/>
            </a:xfrm>
          </p:grpSpPr>
          <p:sp>
            <p:nvSpPr>
              <p:cNvPr id="408" name="Rectangle 407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Triangle 408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Triangle 409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Triangle 410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Triangle 411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Triangle 412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Triangle 413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2455005" y="1137786"/>
              <a:ext cx="311826" cy="1151327"/>
              <a:chOff x="6256779" y="769180"/>
              <a:chExt cx="641196" cy="3897351"/>
            </a:xfrm>
          </p:grpSpPr>
          <p:sp>
            <p:nvSpPr>
              <p:cNvPr id="401" name="Rectangle 400"/>
              <p:cNvSpPr/>
              <p:nvPr/>
            </p:nvSpPr>
            <p:spPr>
              <a:xfrm>
                <a:off x="6256779" y="76918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6376059" y="939840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6375869" y="229062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6376059" y="409398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6375869" y="158640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6375869" y="287930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6375869" y="349658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2395799" y="5578638"/>
              <a:ext cx="422902" cy="1084653"/>
              <a:chOff x="2201634" y="201961"/>
              <a:chExt cx="652402" cy="2125603"/>
            </a:xfrm>
          </p:grpSpPr>
          <p:sp>
            <p:nvSpPr>
              <p:cNvPr id="397" name="Rectangle 396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Oval 397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Oval 398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0" name="Straight Arrow Connector 269"/>
            <p:cNvCxnSpPr/>
            <p:nvPr/>
          </p:nvCxnSpPr>
          <p:spPr>
            <a:xfrm flipH="1" flipV="1">
              <a:off x="2603495" y="5195942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2855064" y="1223193"/>
              <a:ext cx="351897" cy="3022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/>
            <p:nvPr/>
          </p:nvCxnSpPr>
          <p:spPr>
            <a:xfrm flipH="1" flipV="1">
              <a:off x="2600334" y="3688104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5" name="Group 274"/>
            <p:cNvGrpSpPr/>
            <p:nvPr/>
          </p:nvGrpSpPr>
          <p:grpSpPr>
            <a:xfrm>
              <a:off x="2412264" y="2593032"/>
              <a:ext cx="364641" cy="1131683"/>
              <a:chOff x="3868798" y="799145"/>
              <a:chExt cx="641196" cy="3897351"/>
            </a:xfrm>
          </p:grpSpPr>
          <p:sp>
            <p:nvSpPr>
              <p:cNvPr id="278" name="Rectangle 277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Triangle 278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Triangle 279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Triangle 280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Triangle 371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Triangle 374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Triangle 395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6" name="Straight Arrow Connector 275"/>
            <p:cNvCxnSpPr/>
            <p:nvPr/>
          </p:nvCxnSpPr>
          <p:spPr>
            <a:xfrm flipH="1" flipV="1">
              <a:off x="2625440" y="2300357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949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10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RNN when input is given (no need to consult output layer)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2823913" y="608375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3733448" y="6164744"/>
            <a:ext cx="74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threw</a:t>
            </a:r>
            <a:endParaRPr lang="en-US" dirty="0"/>
          </a:p>
        </p:txBody>
      </p:sp>
      <p:sp>
        <p:nvSpPr>
          <p:cNvPr id="310" name="TextBox 309"/>
          <p:cNvSpPr txBox="1"/>
          <p:nvPr/>
        </p:nvSpPr>
        <p:spPr>
          <a:xfrm>
            <a:off x="5219752" y="6164744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</a:t>
            </a:r>
            <a:endParaRPr lang="en-US" dirty="0"/>
          </a:p>
        </p:txBody>
      </p:sp>
      <p:sp>
        <p:nvSpPr>
          <p:cNvPr id="338" name="TextBox 337"/>
          <p:cNvSpPr txBox="1"/>
          <p:nvPr/>
        </p:nvSpPr>
        <p:spPr>
          <a:xfrm>
            <a:off x="6587121" y="615819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ball</a:t>
            </a:r>
            <a:endParaRPr lang="en-US" dirty="0"/>
          </a:p>
        </p:txBody>
      </p:sp>
      <p:sp>
        <p:nvSpPr>
          <p:cNvPr id="366" name="TextBox 365"/>
          <p:cNvSpPr txBox="1"/>
          <p:nvPr/>
        </p:nvSpPr>
        <p:spPr>
          <a:xfrm>
            <a:off x="7587370" y="6223974"/>
            <a:ext cx="78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&lt;EOS&gt;</a:t>
            </a:r>
            <a:endParaRPr lang="en-US" dirty="0"/>
          </a:p>
        </p:txBody>
      </p:sp>
      <p:sp>
        <p:nvSpPr>
          <p:cNvPr id="394" name="TextBox 393"/>
          <p:cNvSpPr txBox="1"/>
          <p:nvPr/>
        </p:nvSpPr>
        <p:spPr>
          <a:xfrm>
            <a:off x="1125634" y="615819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&lt;BOS&gt;</a:t>
            </a:r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785257" y="1711271"/>
            <a:ext cx="1813541" cy="4446925"/>
            <a:chOff x="1785257" y="1711271"/>
            <a:chExt cx="1813541" cy="4446925"/>
          </a:xfrm>
        </p:grpSpPr>
        <p:cxnSp>
          <p:nvCxnSpPr>
            <p:cNvPr id="395" name="Straight Arrow Connector 394"/>
            <p:cNvCxnSpPr/>
            <p:nvPr/>
          </p:nvCxnSpPr>
          <p:spPr>
            <a:xfrm flipV="1">
              <a:off x="1785257" y="5353226"/>
              <a:ext cx="686496" cy="80497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2458009" y="3168467"/>
              <a:ext cx="364641" cy="1131683"/>
              <a:chOff x="3868798" y="799145"/>
              <a:chExt cx="641196" cy="3897351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riangle 4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riangle 5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riangle 6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riangle 7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riangle 8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riangle 9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2435740" y="4696877"/>
              <a:ext cx="422902" cy="1084653"/>
              <a:chOff x="2201634" y="201961"/>
              <a:chExt cx="652402" cy="2125603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9" name="Straight Arrow Connector 48"/>
            <p:cNvCxnSpPr/>
            <p:nvPr/>
          </p:nvCxnSpPr>
          <p:spPr>
            <a:xfrm flipH="1" flipV="1">
              <a:off x="2643436" y="4314181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2895005" y="3715388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 flipV="1">
              <a:off x="2640275" y="2806343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142"/>
            <p:cNvGrpSpPr/>
            <p:nvPr/>
          </p:nvGrpSpPr>
          <p:grpSpPr>
            <a:xfrm>
              <a:off x="2452205" y="1711271"/>
              <a:ext cx="364641" cy="1131683"/>
              <a:chOff x="3868798" y="799145"/>
              <a:chExt cx="641196" cy="3897351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Triangle 144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Triangle 145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Triangle 147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riangle 148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Triangle 149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Triangle 150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3" name="Straight Arrow Connector 152"/>
            <p:cNvCxnSpPr/>
            <p:nvPr/>
          </p:nvCxnSpPr>
          <p:spPr>
            <a:xfrm flipV="1">
              <a:off x="2848605" y="2311674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122236" y="1774082"/>
            <a:ext cx="1813541" cy="4446925"/>
            <a:chOff x="1785257" y="1711271"/>
            <a:chExt cx="1813541" cy="4446925"/>
          </a:xfrm>
        </p:grpSpPr>
        <p:cxnSp>
          <p:nvCxnSpPr>
            <p:cNvPr id="283" name="Straight Arrow Connector 282"/>
            <p:cNvCxnSpPr/>
            <p:nvPr/>
          </p:nvCxnSpPr>
          <p:spPr>
            <a:xfrm flipV="1">
              <a:off x="1785257" y="5353226"/>
              <a:ext cx="686496" cy="80497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4" name="Group 283"/>
            <p:cNvGrpSpPr/>
            <p:nvPr/>
          </p:nvGrpSpPr>
          <p:grpSpPr>
            <a:xfrm>
              <a:off x="2458009" y="3168467"/>
              <a:ext cx="364641" cy="1131683"/>
              <a:chOff x="3868798" y="799145"/>
              <a:chExt cx="641196" cy="3897351"/>
            </a:xfrm>
          </p:grpSpPr>
          <p:sp>
            <p:nvSpPr>
              <p:cNvPr id="302" name="Rectangle 301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Triangle 302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Triangle 303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Triangle 304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Triangle 305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Triangle 306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Triangle 307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5" name="Group 284"/>
            <p:cNvGrpSpPr/>
            <p:nvPr/>
          </p:nvGrpSpPr>
          <p:grpSpPr>
            <a:xfrm>
              <a:off x="2435740" y="4696877"/>
              <a:ext cx="422902" cy="1084653"/>
              <a:chOff x="2201634" y="201961"/>
              <a:chExt cx="652402" cy="2125603"/>
            </a:xfrm>
          </p:grpSpPr>
          <p:sp>
            <p:nvSpPr>
              <p:cNvPr id="298" name="Rectangle 297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6" name="Straight Arrow Connector 285"/>
            <p:cNvCxnSpPr/>
            <p:nvPr/>
          </p:nvCxnSpPr>
          <p:spPr>
            <a:xfrm flipH="1" flipV="1">
              <a:off x="2643436" y="4314181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/>
            <p:cNvCxnSpPr/>
            <p:nvPr/>
          </p:nvCxnSpPr>
          <p:spPr>
            <a:xfrm flipV="1">
              <a:off x="2895005" y="3715388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/>
            <p:nvPr/>
          </p:nvCxnSpPr>
          <p:spPr>
            <a:xfrm flipH="1" flipV="1">
              <a:off x="2640275" y="2806343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9" name="Group 288"/>
            <p:cNvGrpSpPr/>
            <p:nvPr/>
          </p:nvGrpSpPr>
          <p:grpSpPr>
            <a:xfrm>
              <a:off x="2452205" y="1711271"/>
              <a:ext cx="364641" cy="1131683"/>
              <a:chOff x="3868798" y="799145"/>
              <a:chExt cx="641196" cy="3897351"/>
            </a:xfrm>
          </p:grpSpPr>
          <p:sp>
            <p:nvSpPr>
              <p:cNvPr id="291" name="Rectangle 290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Triangle 291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Triangle 292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Triangle 293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Triangle 294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Triangle 295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Triangle 296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0" name="Straight Arrow Connector 289"/>
            <p:cNvCxnSpPr/>
            <p:nvPr/>
          </p:nvCxnSpPr>
          <p:spPr>
            <a:xfrm flipV="1">
              <a:off x="2848605" y="2311674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/>
          <p:cNvGrpSpPr/>
          <p:nvPr/>
        </p:nvGrpSpPr>
        <p:grpSpPr>
          <a:xfrm>
            <a:off x="4506793" y="1807576"/>
            <a:ext cx="1813541" cy="4446925"/>
            <a:chOff x="1785257" y="1711271"/>
            <a:chExt cx="1813541" cy="4446925"/>
          </a:xfrm>
        </p:grpSpPr>
        <p:cxnSp>
          <p:nvCxnSpPr>
            <p:cNvPr id="311" name="Straight Arrow Connector 310"/>
            <p:cNvCxnSpPr/>
            <p:nvPr/>
          </p:nvCxnSpPr>
          <p:spPr>
            <a:xfrm flipV="1">
              <a:off x="1785257" y="5353226"/>
              <a:ext cx="686496" cy="80497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2" name="Group 311"/>
            <p:cNvGrpSpPr/>
            <p:nvPr/>
          </p:nvGrpSpPr>
          <p:grpSpPr>
            <a:xfrm>
              <a:off x="2458009" y="3168467"/>
              <a:ext cx="364641" cy="1131683"/>
              <a:chOff x="3868798" y="799145"/>
              <a:chExt cx="641196" cy="3897351"/>
            </a:xfrm>
          </p:grpSpPr>
          <p:sp>
            <p:nvSpPr>
              <p:cNvPr id="330" name="Rectangle 329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Triangle 330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Triangle 331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Triangle 332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Triangle 333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Triangle 334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Triangle 335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2435740" y="4696877"/>
              <a:ext cx="422902" cy="1084653"/>
              <a:chOff x="2201634" y="201961"/>
              <a:chExt cx="652402" cy="2125603"/>
            </a:xfrm>
          </p:grpSpPr>
          <p:sp>
            <p:nvSpPr>
              <p:cNvPr id="326" name="Rectangle 325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Oval 326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Oval 328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4" name="Straight Arrow Connector 313"/>
            <p:cNvCxnSpPr/>
            <p:nvPr/>
          </p:nvCxnSpPr>
          <p:spPr>
            <a:xfrm flipH="1" flipV="1">
              <a:off x="2643436" y="4314181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V="1">
              <a:off x="2895005" y="3715388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H="1" flipV="1">
              <a:off x="2640275" y="2806343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7" name="Group 316"/>
            <p:cNvGrpSpPr/>
            <p:nvPr/>
          </p:nvGrpSpPr>
          <p:grpSpPr>
            <a:xfrm>
              <a:off x="2452205" y="1711271"/>
              <a:ext cx="364641" cy="1131683"/>
              <a:chOff x="3868798" y="799145"/>
              <a:chExt cx="641196" cy="3897351"/>
            </a:xfrm>
          </p:grpSpPr>
          <p:sp>
            <p:nvSpPr>
              <p:cNvPr id="319" name="Rectangle 318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Triangle 319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Triangle 320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Triangle 321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Triangle 322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Triangle 323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Triangle 324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8" name="Straight Arrow Connector 317"/>
            <p:cNvCxnSpPr/>
            <p:nvPr/>
          </p:nvCxnSpPr>
          <p:spPr>
            <a:xfrm flipV="1">
              <a:off x="2848605" y="2311674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7" name="Group 336"/>
          <p:cNvGrpSpPr/>
          <p:nvPr/>
        </p:nvGrpSpPr>
        <p:grpSpPr>
          <a:xfrm>
            <a:off x="5860450" y="1821492"/>
            <a:ext cx="1813541" cy="4446925"/>
            <a:chOff x="1785257" y="1711271"/>
            <a:chExt cx="1813541" cy="4446925"/>
          </a:xfrm>
        </p:grpSpPr>
        <p:cxnSp>
          <p:nvCxnSpPr>
            <p:cNvPr id="339" name="Straight Arrow Connector 338"/>
            <p:cNvCxnSpPr/>
            <p:nvPr/>
          </p:nvCxnSpPr>
          <p:spPr>
            <a:xfrm flipV="1">
              <a:off x="1785257" y="5353226"/>
              <a:ext cx="686496" cy="80497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0" name="Group 339"/>
            <p:cNvGrpSpPr/>
            <p:nvPr/>
          </p:nvGrpSpPr>
          <p:grpSpPr>
            <a:xfrm>
              <a:off x="2458009" y="3168467"/>
              <a:ext cx="364641" cy="1131683"/>
              <a:chOff x="3868798" y="799145"/>
              <a:chExt cx="641196" cy="3897351"/>
            </a:xfrm>
          </p:grpSpPr>
          <p:sp>
            <p:nvSpPr>
              <p:cNvPr id="358" name="Rectangle 357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Triangle 358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Triangle 359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Triangle 360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Triangle 361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Triangle 362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Triangle 363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1" name="Group 340"/>
            <p:cNvGrpSpPr/>
            <p:nvPr/>
          </p:nvGrpSpPr>
          <p:grpSpPr>
            <a:xfrm>
              <a:off x="2435740" y="4696877"/>
              <a:ext cx="422902" cy="1084653"/>
              <a:chOff x="2201634" y="201961"/>
              <a:chExt cx="652402" cy="2125603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Oval 354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Oval 355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2" name="Straight Arrow Connector 341"/>
            <p:cNvCxnSpPr/>
            <p:nvPr/>
          </p:nvCxnSpPr>
          <p:spPr>
            <a:xfrm flipH="1" flipV="1">
              <a:off x="2643436" y="4314181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 flipV="1">
              <a:off x="2895005" y="3715388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 flipH="1" flipV="1">
              <a:off x="2640275" y="2806343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5" name="Group 344"/>
            <p:cNvGrpSpPr/>
            <p:nvPr/>
          </p:nvGrpSpPr>
          <p:grpSpPr>
            <a:xfrm>
              <a:off x="2452205" y="1711271"/>
              <a:ext cx="364641" cy="1131683"/>
              <a:chOff x="3868798" y="799145"/>
              <a:chExt cx="641196" cy="3897351"/>
            </a:xfrm>
          </p:grpSpPr>
          <p:sp>
            <p:nvSpPr>
              <p:cNvPr id="347" name="Rectangle 346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Triangle 347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Triangle 348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Triangle 349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Triangle 350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Triangle 351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Triangle 352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6" name="Straight Arrow Connector 345"/>
            <p:cNvCxnSpPr/>
            <p:nvPr/>
          </p:nvCxnSpPr>
          <p:spPr>
            <a:xfrm flipV="1">
              <a:off x="2848605" y="2311674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5" name="Group 364"/>
          <p:cNvGrpSpPr/>
          <p:nvPr/>
        </p:nvGrpSpPr>
        <p:grpSpPr>
          <a:xfrm>
            <a:off x="7107381" y="1806520"/>
            <a:ext cx="1813541" cy="4446925"/>
            <a:chOff x="1785257" y="1711271"/>
            <a:chExt cx="1813541" cy="4446925"/>
          </a:xfrm>
        </p:grpSpPr>
        <p:cxnSp>
          <p:nvCxnSpPr>
            <p:cNvPr id="367" name="Straight Arrow Connector 366"/>
            <p:cNvCxnSpPr/>
            <p:nvPr/>
          </p:nvCxnSpPr>
          <p:spPr>
            <a:xfrm flipV="1">
              <a:off x="1785257" y="5353226"/>
              <a:ext cx="686496" cy="80497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8" name="Group 367"/>
            <p:cNvGrpSpPr/>
            <p:nvPr/>
          </p:nvGrpSpPr>
          <p:grpSpPr>
            <a:xfrm>
              <a:off x="2458009" y="3168467"/>
              <a:ext cx="364641" cy="1131683"/>
              <a:chOff x="3868798" y="799145"/>
              <a:chExt cx="641196" cy="3897351"/>
            </a:xfrm>
          </p:grpSpPr>
          <p:sp>
            <p:nvSpPr>
              <p:cNvPr id="388" name="Rectangle 387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Triangle 388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Triangle 389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Triangle 390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Triangle 391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Triangle 392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Triangle 414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9" name="Group 368"/>
            <p:cNvGrpSpPr/>
            <p:nvPr/>
          </p:nvGrpSpPr>
          <p:grpSpPr>
            <a:xfrm>
              <a:off x="2435740" y="4696877"/>
              <a:ext cx="422902" cy="1084653"/>
              <a:chOff x="2201634" y="201961"/>
              <a:chExt cx="652402" cy="2125603"/>
            </a:xfrm>
          </p:grpSpPr>
          <p:sp>
            <p:nvSpPr>
              <p:cNvPr id="384" name="Rectangle 383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Oval 384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Oval 385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Oval 386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0" name="Straight Arrow Connector 369"/>
            <p:cNvCxnSpPr/>
            <p:nvPr/>
          </p:nvCxnSpPr>
          <p:spPr>
            <a:xfrm flipH="1" flipV="1">
              <a:off x="2643436" y="4314181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/>
            <p:nvPr/>
          </p:nvCxnSpPr>
          <p:spPr>
            <a:xfrm flipV="1">
              <a:off x="2895005" y="3715388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/>
            <p:nvPr/>
          </p:nvCxnSpPr>
          <p:spPr>
            <a:xfrm flipH="1" flipV="1">
              <a:off x="2640275" y="2806343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4" name="Group 373"/>
            <p:cNvGrpSpPr/>
            <p:nvPr/>
          </p:nvGrpSpPr>
          <p:grpSpPr>
            <a:xfrm>
              <a:off x="2452205" y="1711271"/>
              <a:ext cx="364641" cy="1131683"/>
              <a:chOff x="3868798" y="799145"/>
              <a:chExt cx="641196" cy="3897351"/>
            </a:xfrm>
          </p:grpSpPr>
          <p:sp>
            <p:nvSpPr>
              <p:cNvPr id="377" name="Rectangle 376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Triangle 377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Triangle 378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Triangle 379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Triangle 380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Triangle 381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Triangle 382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6" name="Straight Arrow Connector 375"/>
            <p:cNvCxnSpPr/>
            <p:nvPr/>
          </p:nvCxnSpPr>
          <p:spPr>
            <a:xfrm flipV="1">
              <a:off x="2848605" y="2311674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6" name="Group 415"/>
          <p:cNvGrpSpPr/>
          <p:nvPr/>
        </p:nvGrpSpPr>
        <p:grpSpPr>
          <a:xfrm>
            <a:off x="8341712" y="1905722"/>
            <a:ext cx="1813541" cy="4446925"/>
            <a:chOff x="1785257" y="1711271"/>
            <a:chExt cx="1813541" cy="4446925"/>
          </a:xfrm>
        </p:grpSpPr>
        <p:cxnSp>
          <p:nvCxnSpPr>
            <p:cNvPr id="417" name="Straight Arrow Connector 416"/>
            <p:cNvCxnSpPr/>
            <p:nvPr/>
          </p:nvCxnSpPr>
          <p:spPr>
            <a:xfrm flipV="1">
              <a:off x="1785257" y="5353226"/>
              <a:ext cx="686496" cy="80497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8" name="Group 417"/>
            <p:cNvGrpSpPr/>
            <p:nvPr/>
          </p:nvGrpSpPr>
          <p:grpSpPr>
            <a:xfrm>
              <a:off x="2458009" y="3168467"/>
              <a:ext cx="364641" cy="1131683"/>
              <a:chOff x="3868798" y="799145"/>
              <a:chExt cx="641196" cy="3897351"/>
            </a:xfrm>
          </p:grpSpPr>
          <p:sp>
            <p:nvSpPr>
              <p:cNvPr id="436" name="Rectangle 435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Triangle 436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Triangle 437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Triangle 438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Triangle 439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Triangle 440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Triangle 441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9" name="Group 418"/>
            <p:cNvGrpSpPr/>
            <p:nvPr/>
          </p:nvGrpSpPr>
          <p:grpSpPr>
            <a:xfrm>
              <a:off x="2435740" y="4696877"/>
              <a:ext cx="422902" cy="1084653"/>
              <a:chOff x="2201634" y="201961"/>
              <a:chExt cx="652402" cy="2125603"/>
            </a:xfrm>
          </p:grpSpPr>
          <p:sp>
            <p:nvSpPr>
              <p:cNvPr id="432" name="Rectangle 431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Oval 432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Oval 433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Oval 434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0" name="Straight Arrow Connector 419"/>
            <p:cNvCxnSpPr/>
            <p:nvPr/>
          </p:nvCxnSpPr>
          <p:spPr>
            <a:xfrm flipH="1" flipV="1">
              <a:off x="2643436" y="4314181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Arrow Connector 420"/>
            <p:cNvCxnSpPr/>
            <p:nvPr/>
          </p:nvCxnSpPr>
          <p:spPr>
            <a:xfrm flipV="1">
              <a:off x="2895005" y="3715388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Arrow Connector 421"/>
            <p:cNvCxnSpPr/>
            <p:nvPr/>
          </p:nvCxnSpPr>
          <p:spPr>
            <a:xfrm flipH="1" flipV="1">
              <a:off x="2640275" y="2806343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3" name="Group 422"/>
            <p:cNvGrpSpPr/>
            <p:nvPr/>
          </p:nvGrpSpPr>
          <p:grpSpPr>
            <a:xfrm>
              <a:off x="2452205" y="1711271"/>
              <a:ext cx="364641" cy="1131683"/>
              <a:chOff x="3868798" y="799145"/>
              <a:chExt cx="641196" cy="3897351"/>
            </a:xfrm>
          </p:grpSpPr>
          <p:sp>
            <p:nvSpPr>
              <p:cNvPr id="425" name="Rectangle 424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Triangle 425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Triangle 426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Triangle 427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Triangle 428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Triangle 429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Triangle 430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4" name="Straight Arrow Connector 423"/>
            <p:cNvCxnSpPr/>
            <p:nvPr/>
          </p:nvCxnSpPr>
          <p:spPr>
            <a:xfrm flipV="1">
              <a:off x="2848605" y="2311674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781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3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5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3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2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1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9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2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9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5588000" y="6458857"/>
            <a:ext cx="3962400" cy="29029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95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MT is a fast-evolving area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RNN-free approaches</a:t>
            </a:r>
          </a:p>
          <a:p>
            <a:r>
              <a:rPr lang="en-US" dirty="0" smtClean="0"/>
              <a:t>Character-based models to avoid out-of-vocabulary issues</a:t>
            </a:r>
          </a:p>
          <a:p>
            <a:r>
              <a:rPr lang="en-US" dirty="0" smtClean="0"/>
              <a:t>Unified encoder-decoder for 'zero shot' translation</a:t>
            </a:r>
          </a:p>
          <a:p>
            <a:r>
              <a:rPr lang="en-US" dirty="0" smtClean="0"/>
              <a:t>Translation without parallel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9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size important: NMT needs more data than non-neural SMT before it is competitive</a:t>
            </a:r>
          </a:p>
          <a:p>
            <a:r>
              <a:rPr lang="en-US" dirty="0" smtClean="0"/>
              <a:t>Domain issues: NMT can go spectacularly wrong when domain suddenly shifts</a:t>
            </a:r>
          </a:p>
          <a:p>
            <a:r>
              <a:rPr lang="en-US" dirty="0" smtClean="0"/>
              <a:t>Noise: NMT is more bothered by noisy training data (non-parallel, non-fluent) than non-neural SMT</a:t>
            </a:r>
          </a:p>
          <a:p>
            <a:r>
              <a:rPr lang="en-US" dirty="0" smtClean="0"/>
              <a:t>Evaluation may be fooled by fluency in lieu of adequacy</a:t>
            </a:r>
          </a:p>
          <a:p>
            <a:pPr lvl="1"/>
            <a:r>
              <a:rPr lang="en-US" dirty="0" smtClean="0"/>
              <a:t>big chunks of meaning can be skipped; new meaning can be inserted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0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Mismatch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86" y="1416050"/>
            <a:ext cx="7897228" cy="4578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76343" y="6096000"/>
            <a:ext cx="242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Koehn and Knowles, '17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3486" y="2741613"/>
            <a:ext cx="1403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 = NMT</a:t>
            </a:r>
          </a:p>
          <a:p>
            <a:r>
              <a:rPr lang="en-US" dirty="0" smtClean="0"/>
              <a:t>blue = PBMT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3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9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 to these problems: Use best of both worlds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Add NMT scores as a feature in SMT</a:t>
            </a:r>
          </a:p>
          <a:p>
            <a:r>
              <a:rPr lang="en-US" dirty="0" smtClean="0"/>
              <a:t>Train NMT to directly predict word alignments</a:t>
            </a:r>
          </a:p>
          <a:p>
            <a:r>
              <a:rPr lang="en-US" dirty="0" smtClean="0"/>
              <a:t>Add coverage vector to NMT to ensure the source is all translated</a:t>
            </a:r>
          </a:p>
          <a:p>
            <a:r>
              <a:rPr lang="en-US" dirty="0" smtClean="0"/>
              <a:t>Train NMT to generate syntax trees with translation</a:t>
            </a:r>
          </a:p>
          <a:p>
            <a:r>
              <a:rPr lang="en-US" dirty="0" smtClean="0"/>
              <a:t>Learn to choose between SMT/NMT output</a:t>
            </a:r>
          </a:p>
          <a:p>
            <a:r>
              <a:rPr lang="en-US" dirty="0" smtClean="0"/>
              <a:t>Allow hand-crafted rules to direct NMT/SMT decoding for certain parts of a translation</a:t>
            </a:r>
          </a:p>
          <a:p>
            <a:r>
              <a:rPr lang="en-US" dirty="0" smtClean="0"/>
              <a:t>...</a:t>
            </a:r>
          </a:p>
          <a:p>
            <a:pPr lvl="1"/>
            <a:r>
              <a:rPr lang="en-US" dirty="0" smtClean="0"/>
              <a:t>It's still a wide open field!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6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Translation is the oldest NLP application and also one of the most active</a:t>
            </a:r>
          </a:p>
          <a:p>
            <a:r>
              <a:rPr lang="en-US" dirty="0" smtClean="0"/>
              <a:t>Old days: lots of linguistic insight and hand crafted rules</a:t>
            </a:r>
          </a:p>
          <a:p>
            <a:r>
              <a:rPr lang="en-US" dirty="0"/>
              <a:t>9</a:t>
            </a:r>
            <a:r>
              <a:rPr lang="en-US" dirty="0" smtClean="0"/>
              <a:t>0s: throw away linguistics, rely on corpora and 'pure' models</a:t>
            </a:r>
          </a:p>
          <a:p>
            <a:r>
              <a:rPr lang="en-US" dirty="0" smtClean="0"/>
              <a:t>early 2000s: a bunch of engineering, less 'pure' (discriminative) models</a:t>
            </a:r>
          </a:p>
          <a:p>
            <a:r>
              <a:rPr lang="en-US" dirty="0" smtClean="0"/>
              <a:t>mid 2000s: add linguistics, even more engineering</a:t>
            </a:r>
          </a:p>
          <a:p>
            <a:r>
              <a:rPr lang="en-US" dirty="0" smtClean="0"/>
              <a:t>2014: throw away all that, rely just on data and 'pure' models</a:t>
            </a:r>
          </a:p>
          <a:p>
            <a:r>
              <a:rPr lang="en-US" dirty="0" smtClean="0"/>
              <a:t>2017+: old stuff creeping back in?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1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1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2665</TotalTime>
  <Words>1382</Words>
  <Application>Microsoft Macintosh PowerPoint</Application>
  <PresentationFormat>Widescreen</PresentationFormat>
  <Paragraphs>431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Calibri</vt:lpstr>
      <vt:lpstr>Calibri Light</vt:lpstr>
      <vt:lpstr>Cambria Math</vt:lpstr>
      <vt:lpstr>Mangal</vt:lpstr>
      <vt:lpstr>Arial</vt:lpstr>
      <vt:lpstr>Office Theme</vt:lpstr>
      <vt:lpstr>Lecture 22: Machine Translation: Syntax and Neural</vt:lpstr>
      <vt:lpstr>Syntax: Add more linguistic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Relative Regularities Between Languages</vt:lpstr>
      <vt:lpstr>Relative Regularities Between Languages</vt:lpstr>
      <vt:lpstr>It's tough to capture this with PBMT</vt:lpstr>
      <vt:lpstr>PowerPoint Presentation</vt:lpstr>
      <vt:lpstr>Hierarchical language structure can be induced from word alignments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Explicit Syntax?</vt:lpstr>
      <vt:lpstr>PowerPoint Presentation</vt:lpstr>
      <vt:lpstr>Problems with Syntax on Source and Target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Decoding</vt:lpstr>
      <vt:lpstr>It's a lot like parsing, with extra annotation that explains how the English side is built</vt:lpstr>
      <vt:lpstr>It's a lot like parsing, with extra annotation that explains how the English side is built</vt:lpstr>
      <vt:lpstr>It's a lot like parsing, with extra annotation that explains how the English side is built</vt:lpstr>
      <vt:lpstr>It's a lot like parsing, with extra annotation that explains how the English side is built</vt:lpstr>
      <vt:lpstr>It's a lot like parsing, with extra annotation that explains how the English side is built</vt:lpstr>
      <vt:lpstr>It's a lot like parsing, with extra annotation that explains how the English side is built</vt:lpstr>
      <vt:lpstr>It's a lot like parsing, with extra annotation that explains how the English side is built</vt:lpstr>
      <vt:lpstr>It's a lot like parsing, with extra annotation that explains how the English side is built</vt:lpstr>
      <vt:lpstr>It's a lot like parsing, with extra annotation that explains how the English side is built</vt:lpstr>
      <vt:lpstr>It's a lot like parsing, with extra annotation that explains how the English side is built</vt:lpstr>
      <vt:lpstr>Quiz: What value is being calculated in the numbers circled in red?</vt:lpstr>
      <vt:lpstr>Neural: Remove all linguistic information</vt:lpstr>
      <vt:lpstr>PowerPoint Presentation</vt:lpstr>
      <vt:lpstr>Recall: RNNs</vt:lpstr>
      <vt:lpstr>PowerPoint Presentation</vt:lpstr>
      <vt:lpstr>PowerPoint Presentation</vt:lpstr>
      <vt:lpstr>PowerPoint Presentation</vt:lpstr>
      <vt:lpstr>PowerPoint Presentation</vt:lpstr>
      <vt:lpstr>Unrolled View of RNN</vt:lpstr>
      <vt:lpstr>Unrolled View of RNN (2-layer)</vt:lpstr>
      <vt:lpstr>RNN when input is given (no need to consult output layer)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MT is a fast-evolving area</vt:lpstr>
      <vt:lpstr>Challenges</vt:lpstr>
      <vt:lpstr>PowerPoint Presentation</vt:lpstr>
      <vt:lpstr>Domain Mismatch</vt:lpstr>
      <vt:lpstr>PowerPoint Presentation</vt:lpstr>
      <vt:lpstr>PowerPoint Presentation</vt:lpstr>
      <vt:lpstr>Solutions to these problems: Use best of both worlds </vt:lpstr>
      <vt:lpstr>Summary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22: Machine Translation: Syntax and Neural</dc:title>
  <dc:creator>Microsoft Office User</dc:creator>
  <cp:lastModifiedBy>Microsoft Office User</cp:lastModifiedBy>
  <cp:revision>42</cp:revision>
  <dcterms:created xsi:type="dcterms:W3CDTF">2017-11-09T01:09:49Z</dcterms:created>
  <dcterms:modified xsi:type="dcterms:W3CDTF">2017-11-15T14:43:45Z</dcterms:modified>
</cp:coreProperties>
</file>